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59" r:id="rId5"/>
    <p:sldId id="269" r:id="rId6"/>
    <p:sldId id="260" r:id="rId7"/>
    <p:sldId id="261" r:id="rId8"/>
    <p:sldId id="262" r:id="rId9"/>
    <p:sldId id="263" r:id="rId10"/>
    <p:sldId id="266" r:id="rId11"/>
    <p:sldId id="267" r:id="rId12"/>
    <p:sldId id="264" r:id="rId13"/>
    <p:sldId id="268" r:id="rId14"/>
    <p:sldId id="270" r:id="rId15"/>
    <p:sldId id="271" r:id="rId16"/>
    <p:sldId id="272" r:id="rId17"/>
    <p:sldId id="273" r:id="rId18"/>
    <p:sldId id="274" r:id="rId19"/>
    <p:sldId id="275" r:id="rId20"/>
  </p:sldIdLst>
  <p:sldSz cx="12192000" cy="6858000"/>
  <p:notesSz cx="6858000" cy="9293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D7A"/>
    <a:srgbClr val="529D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7186" autoAdjust="0"/>
  </p:normalViewPr>
  <p:slideViewPr>
    <p:cSldViewPr snapToGrid="0" snapToObjects="1" showGuides="1">
      <p:cViewPr varScale="1">
        <p:scale>
          <a:sx n="68" d="100"/>
          <a:sy n="68" d="100"/>
        </p:scale>
        <p:origin x="112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102" d="100"/>
          <a:sy n="102" d="100"/>
        </p:scale>
        <p:origin x="-3426" y="-96"/>
      </p:cViewPr>
      <p:guideLst>
        <p:guide orient="horz" pos="2927"/>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F48513-0615-4A74-A798-D7CCB588ADF2}" type="doc">
      <dgm:prSet loTypeId="urn:microsoft.com/office/officeart/2005/8/layout/hProcess11" loCatId="process" qsTypeId="urn:microsoft.com/office/officeart/2005/8/quickstyle/simple1" qsCatId="simple" csTypeId="urn:microsoft.com/office/officeart/2005/8/colors/accent1_2" csCatId="accent1" phldr="1"/>
      <dgm:spPr/>
    </dgm:pt>
    <dgm:pt modelId="{7538BDDF-AACF-434F-969B-0EC9ADB43736}">
      <dgm:prSet custT="1"/>
      <dgm:spPr/>
      <dgm:t>
        <a:bodyPr/>
        <a:lstStyle/>
        <a:p>
          <a:pPr algn="ctr"/>
          <a:r>
            <a:rPr lang="en-US" sz="1600" b="1" dirty="0">
              <a:solidFill>
                <a:schemeClr val="bg1"/>
              </a:solidFill>
            </a:rPr>
            <a:t>7/22/2024</a:t>
          </a:r>
        </a:p>
        <a:p>
          <a:pPr algn="ctr"/>
          <a:r>
            <a:rPr lang="en-US" sz="1600" dirty="0">
              <a:solidFill>
                <a:schemeClr val="bg1"/>
              </a:solidFill>
            </a:rPr>
            <a:t>City Commission Approval of FY 2024 Action Plan </a:t>
          </a:r>
        </a:p>
      </dgm:t>
    </dgm:pt>
    <dgm:pt modelId="{7C6B0FFF-F1B8-4F0B-9D4E-EFAAAADD39F3}" type="parTrans" cxnId="{DD2AE46F-5087-4459-8555-50F0963D9561}">
      <dgm:prSet/>
      <dgm:spPr/>
      <dgm:t>
        <a:bodyPr/>
        <a:lstStyle/>
        <a:p>
          <a:endParaRPr lang="en-US"/>
        </a:p>
      </dgm:t>
    </dgm:pt>
    <dgm:pt modelId="{8FD1E4CE-B125-4E2B-A795-63268C2D8161}" type="sibTrans" cxnId="{DD2AE46F-5087-4459-8555-50F0963D9561}">
      <dgm:prSet/>
      <dgm:spPr/>
      <dgm:t>
        <a:bodyPr/>
        <a:lstStyle/>
        <a:p>
          <a:endParaRPr lang="en-US"/>
        </a:p>
      </dgm:t>
    </dgm:pt>
    <dgm:pt modelId="{A319DC25-140D-4828-9740-AB756DD57BD5}">
      <dgm:prSet custT="1"/>
      <dgm:spPr/>
      <dgm:t>
        <a:bodyPr/>
        <a:lstStyle/>
        <a:p>
          <a:pPr algn="ctr"/>
          <a:r>
            <a:rPr lang="en-US" sz="1600" b="1" dirty="0">
              <a:solidFill>
                <a:schemeClr val="bg1"/>
              </a:solidFill>
            </a:rPr>
            <a:t>8/16/2024</a:t>
          </a:r>
        </a:p>
        <a:p>
          <a:pPr algn="ctr"/>
          <a:r>
            <a:rPr lang="en-US" sz="1600" dirty="0">
              <a:solidFill>
                <a:schemeClr val="bg1"/>
              </a:solidFill>
            </a:rPr>
            <a:t>Action Plan due to HUD</a:t>
          </a:r>
        </a:p>
      </dgm:t>
    </dgm:pt>
    <dgm:pt modelId="{78A8C51A-6D41-4C72-AD09-48425C58F7A4}" type="parTrans" cxnId="{1A9F8DA3-F3C5-494E-A914-2B5711872BB6}">
      <dgm:prSet/>
      <dgm:spPr/>
      <dgm:t>
        <a:bodyPr/>
        <a:lstStyle/>
        <a:p>
          <a:endParaRPr lang="en-US"/>
        </a:p>
      </dgm:t>
    </dgm:pt>
    <dgm:pt modelId="{AFF1597C-3201-4A56-B236-1542D041A2BE}" type="sibTrans" cxnId="{1A9F8DA3-F3C5-494E-A914-2B5711872BB6}">
      <dgm:prSet/>
      <dgm:spPr/>
      <dgm:t>
        <a:bodyPr/>
        <a:lstStyle/>
        <a:p>
          <a:endParaRPr lang="en-US"/>
        </a:p>
      </dgm:t>
    </dgm:pt>
    <dgm:pt modelId="{34C30BF8-CCB2-4E41-89EC-5BA1B2FAF32C}">
      <dgm:prSet custT="1"/>
      <dgm:spPr/>
      <dgm:t>
        <a:bodyPr/>
        <a:lstStyle/>
        <a:p>
          <a:pPr algn="ctr"/>
          <a:r>
            <a:rPr lang="en-US" sz="1600" b="1" dirty="0">
              <a:solidFill>
                <a:schemeClr val="bg1"/>
              </a:solidFill>
            </a:rPr>
            <a:t>8/16/2024- 9/30/2024                  </a:t>
          </a:r>
          <a:r>
            <a:rPr lang="en-US" sz="1600" dirty="0">
              <a:solidFill>
                <a:schemeClr val="bg1"/>
              </a:solidFill>
            </a:rPr>
            <a:t>HUD Approval</a:t>
          </a:r>
        </a:p>
      </dgm:t>
    </dgm:pt>
    <dgm:pt modelId="{79AE8E80-76B9-484C-83AE-161F708C562D}" type="parTrans" cxnId="{C035F38F-42AF-4397-B374-464BF34A28F5}">
      <dgm:prSet/>
      <dgm:spPr/>
      <dgm:t>
        <a:bodyPr/>
        <a:lstStyle/>
        <a:p>
          <a:endParaRPr lang="en-US"/>
        </a:p>
      </dgm:t>
    </dgm:pt>
    <dgm:pt modelId="{C0045D67-6418-4ED2-99F3-541ACD6C2AD1}" type="sibTrans" cxnId="{C035F38F-42AF-4397-B374-464BF34A28F5}">
      <dgm:prSet/>
      <dgm:spPr/>
      <dgm:t>
        <a:bodyPr/>
        <a:lstStyle/>
        <a:p>
          <a:endParaRPr lang="en-US"/>
        </a:p>
      </dgm:t>
    </dgm:pt>
    <dgm:pt modelId="{483885C4-4819-42DA-80C9-7E3BAD49FDAE}">
      <dgm:prSet custT="1"/>
      <dgm:spPr/>
      <dgm:t>
        <a:bodyPr/>
        <a:lstStyle/>
        <a:p>
          <a:pPr algn="ctr"/>
          <a:r>
            <a:rPr lang="en-US" sz="1600" b="1" dirty="0">
              <a:solidFill>
                <a:schemeClr val="bg1"/>
              </a:solidFill>
            </a:rPr>
            <a:t>10/1/2024</a:t>
          </a:r>
          <a:r>
            <a:rPr lang="en-US" sz="1600" dirty="0">
              <a:solidFill>
                <a:schemeClr val="bg1"/>
              </a:solidFill>
            </a:rPr>
            <a:t>                                       First day of Program Year 2024-2025</a:t>
          </a:r>
        </a:p>
      </dgm:t>
    </dgm:pt>
    <dgm:pt modelId="{9B1D22B8-2AB9-4FD7-9733-A2F52CE78631}" type="parTrans" cxnId="{3E204690-5C3F-4F4B-97BE-6898E43E792A}">
      <dgm:prSet/>
      <dgm:spPr/>
      <dgm:t>
        <a:bodyPr/>
        <a:lstStyle/>
        <a:p>
          <a:endParaRPr lang="en-US"/>
        </a:p>
      </dgm:t>
    </dgm:pt>
    <dgm:pt modelId="{9A5EE3E5-6F80-4A91-9AB6-7921E8549810}" type="sibTrans" cxnId="{3E204690-5C3F-4F4B-97BE-6898E43E792A}">
      <dgm:prSet/>
      <dgm:spPr/>
      <dgm:t>
        <a:bodyPr/>
        <a:lstStyle/>
        <a:p>
          <a:endParaRPr lang="en-US"/>
        </a:p>
      </dgm:t>
    </dgm:pt>
    <dgm:pt modelId="{154E2A71-CF2C-4C17-BE43-A4B3CF4BC3AC}">
      <dgm:prSet custT="1"/>
      <dgm:spPr/>
      <dgm:t>
        <a:bodyPr/>
        <a:lstStyle/>
        <a:p>
          <a:pPr algn="ctr"/>
          <a:r>
            <a:rPr lang="en-US" sz="1600" b="1" dirty="0">
              <a:solidFill>
                <a:schemeClr val="bg1"/>
              </a:solidFill>
            </a:rPr>
            <a:t>6/22/2024 – 7/22/2024</a:t>
          </a:r>
        </a:p>
        <a:p>
          <a:pPr algn="ctr"/>
          <a:r>
            <a:rPr lang="en-US" sz="1600" b="0" dirty="0">
              <a:solidFill>
                <a:schemeClr val="bg1"/>
              </a:solidFill>
            </a:rPr>
            <a:t>30-day comment period</a:t>
          </a:r>
        </a:p>
      </dgm:t>
    </dgm:pt>
    <dgm:pt modelId="{8D73A9FB-FC84-4062-B1E9-A9E3F8FFF362}" type="parTrans" cxnId="{9FEE734E-BBA1-45EC-8F95-282BBAF117F7}">
      <dgm:prSet/>
      <dgm:spPr/>
      <dgm:t>
        <a:bodyPr/>
        <a:lstStyle/>
        <a:p>
          <a:endParaRPr lang="en-US"/>
        </a:p>
      </dgm:t>
    </dgm:pt>
    <dgm:pt modelId="{1D46AACE-32C3-4CE7-8EB6-3BAEBBDBB49E}" type="sibTrans" cxnId="{9FEE734E-BBA1-45EC-8F95-282BBAF117F7}">
      <dgm:prSet/>
      <dgm:spPr/>
      <dgm:t>
        <a:bodyPr/>
        <a:lstStyle/>
        <a:p>
          <a:endParaRPr lang="en-US"/>
        </a:p>
      </dgm:t>
    </dgm:pt>
    <dgm:pt modelId="{A7E270CE-C4B3-464F-AC2F-7A5ABE0BCFAC}" type="pres">
      <dgm:prSet presAssocID="{ABF48513-0615-4A74-A798-D7CCB588ADF2}" presName="Name0" presStyleCnt="0">
        <dgm:presLayoutVars>
          <dgm:dir/>
          <dgm:resizeHandles val="exact"/>
        </dgm:presLayoutVars>
      </dgm:prSet>
      <dgm:spPr/>
    </dgm:pt>
    <dgm:pt modelId="{E220C661-E33E-45B6-A98C-02728685F6E3}" type="pres">
      <dgm:prSet presAssocID="{ABF48513-0615-4A74-A798-D7CCB588ADF2}" presName="arrow" presStyleLbl="bgShp" presStyleIdx="0" presStyleCnt="1"/>
      <dgm:spPr/>
    </dgm:pt>
    <dgm:pt modelId="{4F19514C-70FB-4D57-A683-9D120032BF6B}" type="pres">
      <dgm:prSet presAssocID="{ABF48513-0615-4A74-A798-D7CCB588ADF2}" presName="points" presStyleCnt="0"/>
      <dgm:spPr/>
    </dgm:pt>
    <dgm:pt modelId="{2AE3E3C4-F9B7-4936-B89C-EF14CFB03E50}" type="pres">
      <dgm:prSet presAssocID="{154E2A71-CF2C-4C17-BE43-A4B3CF4BC3AC}" presName="compositeA" presStyleCnt="0"/>
      <dgm:spPr/>
    </dgm:pt>
    <dgm:pt modelId="{B2E59C1C-3CE4-4C3B-A80F-4BDAB838BAA4}" type="pres">
      <dgm:prSet presAssocID="{154E2A71-CF2C-4C17-BE43-A4B3CF4BC3AC}" presName="textA" presStyleLbl="revTx" presStyleIdx="0" presStyleCnt="5" custScaleX="102305">
        <dgm:presLayoutVars>
          <dgm:bulletEnabled val="1"/>
        </dgm:presLayoutVars>
      </dgm:prSet>
      <dgm:spPr/>
    </dgm:pt>
    <dgm:pt modelId="{49680B15-78A6-4F75-9882-3ED422396FCE}" type="pres">
      <dgm:prSet presAssocID="{154E2A71-CF2C-4C17-BE43-A4B3CF4BC3AC}" presName="circleA" presStyleLbl="node1" presStyleIdx="0" presStyleCnt="5"/>
      <dgm:spPr/>
    </dgm:pt>
    <dgm:pt modelId="{E642D721-A0E4-495B-941F-F7718EC2D39B}" type="pres">
      <dgm:prSet presAssocID="{154E2A71-CF2C-4C17-BE43-A4B3CF4BC3AC}" presName="spaceA" presStyleCnt="0"/>
      <dgm:spPr/>
    </dgm:pt>
    <dgm:pt modelId="{C86271D4-1EF1-433B-8F90-59490932CC64}" type="pres">
      <dgm:prSet presAssocID="{1D46AACE-32C3-4CE7-8EB6-3BAEBBDBB49E}" presName="space" presStyleCnt="0"/>
      <dgm:spPr/>
    </dgm:pt>
    <dgm:pt modelId="{33020C58-9EAE-4414-AAEC-BDFB3B461228}" type="pres">
      <dgm:prSet presAssocID="{7538BDDF-AACF-434F-969B-0EC9ADB43736}" presName="compositeB" presStyleCnt="0"/>
      <dgm:spPr/>
    </dgm:pt>
    <dgm:pt modelId="{F4EB756D-D086-4277-A30E-A88EBEDE9B30}" type="pres">
      <dgm:prSet presAssocID="{7538BDDF-AACF-434F-969B-0EC9ADB43736}" presName="textB" presStyleLbl="revTx" presStyleIdx="1" presStyleCnt="5">
        <dgm:presLayoutVars>
          <dgm:bulletEnabled val="1"/>
        </dgm:presLayoutVars>
      </dgm:prSet>
      <dgm:spPr/>
    </dgm:pt>
    <dgm:pt modelId="{EB83CEC1-C8C2-4851-9FFD-8D45BC72B317}" type="pres">
      <dgm:prSet presAssocID="{7538BDDF-AACF-434F-969B-0EC9ADB43736}" presName="circleB" presStyleLbl="node1" presStyleIdx="1" presStyleCnt="5"/>
      <dgm:spPr/>
    </dgm:pt>
    <dgm:pt modelId="{93D395BD-5EF4-48F1-9CDE-3CC264697E89}" type="pres">
      <dgm:prSet presAssocID="{7538BDDF-AACF-434F-969B-0EC9ADB43736}" presName="spaceB" presStyleCnt="0"/>
      <dgm:spPr/>
    </dgm:pt>
    <dgm:pt modelId="{889F7FBD-7EE3-4899-9637-8CB111A534E1}" type="pres">
      <dgm:prSet presAssocID="{8FD1E4CE-B125-4E2B-A795-63268C2D8161}" presName="space" presStyleCnt="0"/>
      <dgm:spPr/>
    </dgm:pt>
    <dgm:pt modelId="{33CA443C-6B7A-4268-9718-9395EF2E1132}" type="pres">
      <dgm:prSet presAssocID="{A319DC25-140D-4828-9740-AB756DD57BD5}" presName="compositeA" presStyleCnt="0"/>
      <dgm:spPr/>
    </dgm:pt>
    <dgm:pt modelId="{13794A6B-F281-45F8-A635-C1628C0C1980}" type="pres">
      <dgm:prSet presAssocID="{A319DC25-140D-4828-9740-AB756DD57BD5}" presName="textA" presStyleLbl="revTx" presStyleIdx="2" presStyleCnt="5">
        <dgm:presLayoutVars>
          <dgm:bulletEnabled val="1"/>
        </dgm:presLayoutVars>
      </dgm:prSet>
      <dgm:spPr/>
    </dgm:pt>
    <dgm:pt modelId="{A31C5D65-30F5-4696-A769-B022F0B6DBA1}" type="pres">
      <dgm:prSet presAssocID="{A319DC25-140D-4828-9740-AB756DD57BD5}" presName="circleA" presStyleLbl="node1" presStyleIdx="2" presStyleCnt="5"/>
      <dgm:spPr/>
    </dgm:pt>
    <dgm:pt modelId="{0A88D439-C893-4FF7-ADA2-8E4CBCC236CC}" type="pres">
      <dgm:prSet presAssocID="{A319DC25-140D-4828-9740-AB756DD57BD5}" presName="spaceA" presStyleCnt="0"/>
      <dgm:spPr/>
    </dgm:pt>
    <dgm:pt modelId="{8F308B1A-5769-450B-91CB-4285A3D54B6A}" type="pres">
      <dgm:prSet presAssocID="{AFF1597C-3201-4A56-B236-1542D041A2BE}" presName="space" presStyleCnt="0"/>
      <dgm:spPr/>
    </dgm:pt>
    <dgm:pt modelId="{BEFC0E08-5FFF-4237-83EF-E18FE7A5A703}" type="pres">
      <dgm:prSet presAssocID="{34C30BF8-CCB2-4E41-89EC-5BA1B2FAF32C}" presName="compositeB" presStyleCnt="0"/>
      <dgm:spPr/>
    </dgm:pt>
    <dgm:pt modelId="{85E5817B-2530-4C2C-BFE2-B11B11A1473E}" type="pres">
      <dgm:prSet presAssocID="{34C30BF8-CCB2-4E41-89EC-5BA1B2FAF32C}" presName="textB" presStyleLbl="revTx" presStyleIdx="3" presStyleCnt="5">
        <dgm:presLayoutVars>
          <dgm:bulletEnabled val="1"/>
        </dgm:presLayoutVars>
      </dgm:prSet>
      <dgm:spPr/>
    </dgm:pt>
    <dgm:pt modelId="{0CD034FB-741A-4D01-BA83-A0CBA8CE7E6B}" type="pres">
      <dgm:prSet presAssocID="{34C30BF8-CCB2-4E41-89EC-5BA1B2FAF32C}" presName="circleB" presStyleLbl="node1" presStyleIdx="3" presStyleCnt="5"/>
      <dgm:spPr/>
    </dgm:pt>
    <dgm:pt modelId="{9D8DF5DB-DB51-4050-AAC7-0403B35A7547}" type="pres">
      <dgm:prSet presAssocID="{34C30BF8-CCB2-4E41-89EC-5BA1B2FAF32C}" presName="spaceB" presStyleCnt="0"/>
      <dgm:spPr/>
    </dgm:pt>
    <dgm:pt modelId="{5BCFC549-1E30-46DC-87B1-32E1567DAA7A}" type="pres">
      <dgm:prSet presAssocID="{C0045D67-6418-4ED2-99F3-541ACD6C2AD1}" presName="space" presStyleCnt="0"/>
      <dgm:spPr/>
    </dgm:pt>
    <dgm:pt modelId="{DF7002EA-5A85-4375-8668-BD6F428F940E}" type="pres">
      <dgm:prSet presAssocID="{483885C4-4819-42DA-80C9-7E3BAD49FDAE}" presName="compositeA" presStyleCnt="0"/>
      <dgm:spPr/>
    </dgm:pt>
    <dgm:pt modelId="{9F496041-CA53-4B8F-80C6-693AD2ADCE0A}" type="pres">
      <dgm:prSet presAssocID="{483885C4-4819-42DA-80C9-7E3BAD49FDAE}" presName="textA" presStyleLbl="revTx" presStyleIdx="4" presStyleCnt="5">
        <dgm:presLayoutVars>
          <dgm:bulletEnabled val="1"/>
        </dgm:presLayoutVars>
      </dgm:prSet>
      <dgm:spPr/>
    </dgm:pt>
    <dgm:pt modelId="{5FE35D71-6273-4461-ABE5-63205AB5C13F}" type="pres">
      <dgm:prSet presAssocID="{483885C4-4819-42DA-80C9-7E3BAD49FDAE}" presName="circleA" presStyleLbl="node1" presStyleIdx="4" presStyleCnt="5"/>
      <dgm:spPr/>
    </dgm:pt>
    <dgm:pt modelId="{52D24E75-C577-4BDC-AAB4-C555EAD34A48}" type="pres">
      <dgm:prSet presAssocID="{483885C4-4819-42DA-80C9-7E3BAD49FDAE}" presName="spaceA" presStyleCnt="0"/>
      <dgm:spPr/>
    </dgm:pt>
  </dgm:ptLst>
  <dgm:cxnLst>
    <dgm:cxn modelId="{E085A908-DE9F-472E-B8EC-D15186DAB6AD}" type="presOf" srcId="{ABF48513-0615-4A74-A798-D7CCB588ADF2}" destId="{A7E270CE-C4B3-464F-AC2F-7A5ABE0BCFAC}" srcOrd="0" destOrd="0" presId="urn:microsoft.com/office/officeart/2005/8/layout/hProcess11"/>
    <dgm:cxn modelId="{410B7518-5DBC-4535-B92D-67BC3801C94B}" type="presOf" srcId="{7538BDDF-AACF-434F-969B-0EC9ADB43736}" destId="{F4EB756D-D086-4277-A30E-A88EBEDE9B30}" srcOrd="0" destOrd="0" presId="urn:microsoft.com/office/officeart/2005/8/layout/hProcess11"/>
    <dgm:cxn modelId="{866ADA33-40B5-49BC-9C8D-CBD65C8272A6}" type="presOf" srcId="{483885C4-4819-42DA-80C9-7E3BAD49FDAE}" destId="{9F496041-CA53-4B8F-80C6-693AD2ADCE0A}" srcOrd="0" destOrd="0" presId="urn:microsoft.com/office/officeart/2005/8/layout/hProcess11"/>
    <dgm:cxn modelId="{E6027044-C86E-47C1-B1C5-CF43F24C7891}" type="presOf" srcId="{154E2A71-CF2C-4C17-BE43-A4B3CF4BC3AC}" destId="{B2E59C1C-3CE4-4C3B-A80F-4BDAB838BAA4}" srcOrd="0" destOrd="0" presId="urn:microsoft.com/office/officeart/2005/8/layout/hProcess11"/>
    <dgm:cxn modelId="{9FEE734E-BBA1-45EC-8F95-282BBAF117F7}" srcId="{ABF48513-0615-4A74-A798-D7CCB588ADF2}" destId="{154E2A71-CF2C-4C17-BE43-A4B3CF4BC3AC}" srcOrd="0" destOrd="0" parTransId="{8D73A9FB-FC84-4062-B1E9-A9E3F8FFF362}" sibTransId="{1D46AACE-32C3-4CE7-8EB6-3BAEBBDBB49E}"/>
    <dgm:cxn modelId="{DD2AE46F-5087-4459-8555-50F0963D9561}" srcId="{ABF48513-0615-4A74-A798-D7CCB588ADF2}" destId="{7538BDDF-AACF-434F-969B-0EC9ADB43736}" srcOrd="1" destOrd="0" parTransId="{7C6B0FFF-F1B8-4F0B-9D4E-EFAAAADD39F3}" sibTransId="{8FD1E4CE-B125-4E2B-A795-63268C2D8161}"/>
    <dgm:cxn modelId="{C035F38F-42AF-4397-B374-464BF34A28F5}" srcId="{ABF48513-0615-4A74-A798-D7CCB588ADF2}" destId="{34C30BF8-CCB2-4E41-89EC-5BA1B2FAF32C}" srcOrd="3" destOrd="0" parTransId="{79AE8E80-76B9-484C-83AE-161F708C562D}" sibTransId="{C0045D67-6418-4ED2-99F3-541ACD6C2AD1}"/>
    <dgm:cxn modelId="{3E204690-5C3F-4F4B-97BE-6898E43E792A}" srcId="{ABF48513-0615-4A74-A798-D7CCB588ADF2}" destId="{483885C4-4819-42DA-80C9-7E3BAD49FDAE}" srcOrd="4" destOrd="0" parTransId="{9B1D22B8-2AB9-4FD7-9733-A2F52CE78631}" sibTransId="{9A5EE3E5-6F80-4A91-9AB6-7921E8549810}"/>
    <dgm:cxn modelId="{1A9F8DA3-F3C5-494E-A914-2B5711872BB6}" srcId="{ABF48513-0615-4A74-A798-D7CCB588ADF2}" destId="{A319DC25-140D-4828-9740-AB756DD57BD5}" srcOrd="2" destOrd="0" parTransId="{78A8C51A-6D41-4C72-AD09-48425C58F7A4}" sibTransId="{AFF1597C-3201-4A56-B236-1542D041A2BE}"/>
    <dgm:cxn modelId="{D3B1DCA6-4F2D-40B8-B033-ACCB4572CC21}" type="presOf" srcId="{A319DC25-140D-4828-9740-AB756DD57BD5}" destId="{13794A6B-F281-45F8-A635-C1628C0C1980}" srcOrd="0" destOrd="0" presId="urn:microsoft.com/office/officeart/2005/8/layout/hProcess11"/>
    <dgm:cxn modelId="{F8EAE5EC-85D3-40F8-8451-A6E695B38AD1}" type="presOf" srcId="{34C30BF8-CCB2-4E41-89EC-5BA1B2FAF32C}" destId="{85E5817B-2530-4C2C-BFE2-B11B11A1473E}" srcOrd="0" destOrd="0" presId="urn:microsoft.com/office/officeart/2005/8/layout/hProcess11"/>
    <dgm:cxn modelId="{D7DAE523-A79C-471F-98A6-5E05A1CE3981}" type="presParOf" srcId="{A7E270CE-C4B3-464F-AC2F-7A5ABE0BCFAC}" destId="{E220C661-E33E-45B6-A98C-02728685F6E3}" srcOrd="0" destOrd="0" presId="urn:microsoft.com/office/officeart/2005/8/layout/hProcess11"/>
    <dgm:cxn modelId="{10561EEF-0746-4BBA-B26B-7C36C42A02AC}" type="presParOf" srcId="{A7E270CE-C4B3-464F-AC2F-7A5ABE0BCFAC}" destId="{4F19514C-70FB-4D57-A683-9D120032BF6B}" srcOrd="1" destOrd="0" presId="urn:microsoft.com/office/officeart/2005/8/layout/hProcess11"/>
    <dgm:cxn modelId="{DB2D4FB6-66A6-4812-A5FC-A8D8B8D62144}" type="presParOf" srcId="{4F19514C-70FB-4D57-A683-9D120032BF6B}" destId="{2AE3E3C4-F9B7-4936-B89C-EF14CFB03E50}" srcOrd="0" destOrd="0" presId="urn:microsoft.com/office/officeart/2005/8/layout/hProcess11"/>
    <dgm:cxn modelId="{1BA62B87-E2A1-430D-BF69-E4C79C515345}" type="presParOf" srcId="{2AE3E3C4-F9B7-4936-B89C-EF14CFB03E50}" destId="{B2E59C1C-3CE4-4C3B-A80F-4BDAB838BAA4}" srcOrd="0" destOrd="0" presId="urn:microsoft.com/office/officeart/2005/8/layout/hProcess11"/>
    <dgm:cxn modelId="{CCC687AE-D3B4-4D24-BF26-21FA453C792A}" type="presParOf" srcId="{2AE3E3C4-F9B7-4936-B89C-EF14CFB03E50}" destId="{49680B15-78A6-4F75-9882-3ED422396FCE}" srcOrd="1" destOrd="0" presId="urn:microsoft.com/office/officeart/2005/8/layout/hProcess11"/>
    <dgm:cxn modelId="{43E5D143-C039-466F-93C5-160B92CA33B9}" type="presParOf" srcId="{2AE3E3C4-F9B7-4936-B89C-EF14CFB03E50}" destId="{E642D721-A0E4-495B-941F-F7718EC2D39B}" srcOrd="2" destOrd="0" presId="urn:microsoft.com/office/officeart/2005/8/layout/hProcess11"/>
    <dgm:cxn modelId="{E3D7FA37-EBB0-4BD2-B962-B23672A98FD2}" type="presParOf" srcId="{4F19514C-70FB-4D57-A683-9D120032BF6B}" destId="{C86271D4-1EF1-433B-8F90-59490932CC64}" srcOrd="1" destOrd="0" presId="urn:microsoft.com/office/officeart/2005/8/layout/hProcess11"/>
    <dgm:cxn modelId="{75E5AA2C-6F48-4155-B432-039EA56AEDC7}" type="presParOf" srcId="{4F19514C-70FB-4D57-A683-9D120032BF6B}" destId="{33020C58-9EAE-4414-AAEC-BDFB3B461228}" srcOrd="2" destOrd="0" presId="urn:microsoft.com/office/officeart/2005/8/layout/hProcess11"/>
    <dgm:cxn modelId="{321FBE6D-B6BC-4ED8-8654-6503E25BA6F9}" type="presParOf" srcId="{33020C58-9EAE-4414-AAEC-BDFB3B461228}" destId="{F4EB756D-D086-4277-A30E-A88EBEDE9B30}" srcOrd="0" destOrd="0" presId="urn:microsoft.com/office/officeart/2005/8/layout/hProcess11"/>
    <dgm:cxn modelId="{725A99DD-C159-43CD-B159-E30C4B507AF3}" type="presParOf" srcId="{33020C58-9EAE-4414-AAEC-BDFB3B461228}" destId="{EB83CEC1-C8C2-4851-9FFD-8D45BC72B317}" srcOrd="1" destOrd="0" presId="urn:microsoft.com/office/officeart/2005/8/layout/hProcess11"/>
    <dgm:cxn modelId="{A647DEC1-D934-47CE-B5A9-CCF64E179593}" type="presParOf" srcId="{33020C58-9EAE-4414-AAEC-BDFB3B461228}" destId="{93D395BD-5EF4-48F1-9CDE-3CC264697E89}" srcOrd="2" destOrd="0" presId="urn:microsoft.com/office/officeart/2005/8/layout/hProcess11"/>
    <dgm:cxn modelId="{4EAC679A-CF54-483D-94A4-17DAD0CC15EE}" type="presParOf" srcId="{4F19514C-70FB-4D57-A683-9D120032BF6B}" destId="{889F7FBD-7EE3-4899-9637-8CB111A534E1}" srcOrd="3" destOrd="0" presId="urn:microsoft.com/office/officeart/2005/8/layout/hProcess11"/>
    <dgm:cxn modelId="{67B7A912-F590-450F-AB48-9B84E4307D5B}" type="presParOf" srcId="{4F19514C-70FB-4D57-A683-9D120032BF6B}" destId="{33CA443C-6B7A-4268-9718-9395EF2E1132}" srcOrd="4" destOrd="0" presId="urn:microsoft.com/office/officeart/2005/8/layout/hProcess11"/>
    <dgm:cxn modelId="{43694D07-C86C-42EC-92D2-4B02CA310772}" type="presParOf" srcId="{33CA443C-6B7A-4268-9718-9395EF2E1132}" destId="{13794A6B-F281-45F8-A635-C1628C0C1980}" srcOrd="0" destOrd="0" presId="urn:microsoft.com/office/officeart/2005/8/layout/hProcess11"/>
    <dgm:cxn modelId="{6417DCF3-7517-42B6-B8AA-D3066602B416}" type="presParOf" srcId="{33CA443C-6B7A-4268-9718-9395EF2E1132}" destId="{A31C5D65-30F5-4696-A769-B022F0B6DBA1}" srcOrd="1" destOrd="0" presId="urn:microsoft.com/office/officeart/2005/8/layout/hProcess11"/>
    <dgm:cxn modelId="{18F06CDD-DDBA-4019-A2DB-C95027C474E8}" type="presParOf" srcId="{33CA443C-6B7A-4268-9718-9395EF2E1132}" destId="{0A88D439-C893-4FF7-ADA2-8E4CBCC236CC}" srcOrd="2" destOrd="0" presId="urn:microsoft.com/office/officeart/2005/8/layout/hProcess11"/>
    <dgm:cxn modelId="{D83630CC-A4F9-444B-890C-52CCBF0D3D78}" type="presParOf" srcId="{4F19514C-70FB-4D57-A683-9D120032BF6B}" destId="{8F308B1A-5769-450B-91CB-4285A3D54B6A}" srcOrd="5" destOrd="0" presId="urn:microsoft.com/office/officeart/2005/8/layout/hProcess11"/>
    <dgm:cxn modelId="{E602E0B0-06C4-4E9A-ACB4-EE5870BC5195}" type="presParOf" srcId="{4F19514C-70FB-4D57-A683-9D120032BF6B}" destId="{BEFC0E08-5FFF-4237-83EF-E18FE7A5A703}" srcOrd="6" destOrd="0" presId="urn:microsoft.com/office/officeart/2005/8/layout/hProcess11"/>
    <dgm:cxn modelId="{D0B560AB-6DEE-4DC2-BF4B-BF69E0337E77}" type="presParOf" srcId="{BEFC0E08-5FFF-4237-83EF-E18FE7A5A703}" destId="{85E5817B-2530-4C2C-BFE2-B11B11A1473E}" srcOrd="0" destOrd="0" presId="urn:microsoft.com/office/officeart/2005/8/layout/hProcess11"/>
    <dgm:cxn modelId="{A9CF7B3A-15EC-4712-AA7C-8FD4E2A4FA34}" type="presParOf" srcId="{BEFC0E08-5FFF-4237-83EF-E18FE7A5A703}" destId="{0CD034FB-741A-4D01-BA83-A0CBA8CE7E6B}" srcOrd="1" destOrd="0" presId="urn:microsoft.com/office/officeart/2005/8/layout/hProcess11"/>
    <dgm:cxn modelId="{CB772F8D-3481-49CB-A6B0-89C455BB3AB2}" type="presParOf" srcId="{BEFC0E08-5FFF-4237-83EF-E18FE7A5A703}" destId="{9D8DF5DB-DB51-4050-AAC7-0403B35A7547}" srcOrd="2" destOrd="0" presId="urn:microsoft.com/office/officeart/2005/8/layout/hProcess11"/>
    <dgm:cxn modelId="{D2FF9C08-3249-4115-939B-E1F1AE3C5795}" type="presParOf" srcId="{4F19514C-70FB-4D57-A683-9D120032BF6B}" destId="{5BCFC549-1E30-46DC-87B1-32E1567DAA7A}" srcOrd="7" destOrd="0" presId="urn:microsoft.com/office/officeart/2005/8/layout/hProcess11"/>
    <dgm:cxn modelId="{B3AF037A-167A-4BF4-85C0-8B80A1007269}" type="presParOf" srcId="{4F19514C-70FB-4D57-A683-9D120032BF6B}" destId="{DF7002EA-5A85-4375-8668-BD6F428F940E}" srcOrd="8" destOrd="0" presId="urn:microsoft.com/office/officeart/2005/8/layout/hProcess11"/>
    <dgm:cxn modelId="{B390AC6E-26D4-409B-8012-D15371AEA69D}" type="presParOf" srcId="{DF7002EA-5A85-4375-8668-BD6F428F940E}" destId="{9F496041-CA53-4B8F-80C6-693AD2ADCE0A}" srcOrd="0" destOrd="0" presId="urn:microsoft.com/office/officeart/2005/8/layout/hProcess11"/>
    <dgm:cxn modelId="{056EBAF5-6278-4BA1-A621-9800151E2882}" type="presParOf" srcId="{DF7002EA-5A85-4375-8668-BD6F428F940E}" destId="{5FE35D71-6273-4461-ABE5-63205AB5C13F}" srcOrd="1" destOrd="0" presId="urn:microsoft.com/office/officeart/2005/8/layout/hProcess11"/>
    <dgm:cxn modelId="{D21B0F96-B4A9-48C1-82DA-AFBC873D7FC9}" type="presParOf" srcId="{DF7002EA-5A85-4375-8668-BD6F428F940E}" destId="{52D24E75-C577-4BDC-AAB4-C555EAD34A48}"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0C661-E33E-45B6-A98C-02728685F6E3}">
      <dsp:nvSpPr>
        <dsp:cNvPr id="0" name=""/>
        <dsp:cNvSpPr/>
      </dsp:nvSpPr>
      <dsp:spPr>
        <a:xfrm>
          <a:off x="0" y="1278105"/>
          <a:ext cx="9263731" cy="170414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E59C1C-3CE4-4C3B-A80F-4BDAB838BAA4}">
      <dsp:nvSpPr>
        <dsp:cNvPr id="0" name=""/>
        <dsp:cNvSpPr/>
      </dsp:nvSpPr>
      <dsp:spPr>
        <a:xfrm>
          <a:off x="1148" y="0"/>
          <a:ext cx="1632606" cy="170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6/22/2024 – 7/22/2024</a:t>
          </a:r>
        </a:p>
        <a:p>
          <a:pPr marL="0" lvl="0" indent="0" algn="ctr" defTabSz="711200">
            <a:lnSpc>
              <a:spcPct val="90000"/>
            </a:lnSpc>
            <a:spcBef>
              <a:spcPct val="0"/>
            </a:spcBef>
            <a:spcAft>
              <a:spcPct val="35000"/>
            </a:spcAft>
            <a:buNone/>
          </a:pPr>
          <a:r>
            <a:rPr lang="en-US" sz="1600" b="0" kern="1200" dirty="0">
              <a:solidFill>
                <a:schemeClr val="bg1"/>
              </a:solidFill>
            </a:rPr>
            <a:t>30-day comment period</a:t>
          </a:r>
        </a:p>
      </dsp:txBody>
      <dsp:txXfrm>
        <a:off x="1148" y="0"/>
        <a:ext cx="1632606" cy="1704141"/>
      </dsp:txXfrm>
    </dsp:sp>
    <dsp:sp modelId="{49680B15-78A6-4F75-9882-3ED422396FCE}">
      <dsp:nvSpPr>
        <dsp:cNvPr id="0" name=""/>
        <dsp:cNvSpPr/>
      </dsp:nvSpPr>
      <dsp:spPr>
        <a:xfrm>
          <a:off x="604434" y="1917158"/>
          <a:ext cx="426035" cy="4260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EB756D-D086-4277-A30E-A88EBEDE9B30}">
      <dsp:nvSpPr>
        <dsp:cNvPr id="0" name=""/>
        <dsp:cNvSpPr/>
      </dsp:nvSpPr>
      <dsp:spPr>
        <a:xfrm>
          <a:off x="1713546" y="2556211"/>
          <a:ext cx="1595822" cy="170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7/22/2024</a:t>
          </a:r>
        </a:p>
        <a:p>
          <a:pPr marL="0" lvl="0" indent="0" algn="ctr" defTabSz="711200">
            <a:lnSpc>
              <a:spcPct val="90000"/>
            </a:lnSpc>
            <a:spcBef>
              <a:spcPct val="0"/>
            </a:spcBef>
            <a:spcAft>
              <a:spcPct val="35000"/>
            </a:spcAft>
            <a:buNone/>
          </a:pPr>
          <a:r>
            <a:rPr lang="en-US" sz="1600" kern="1200" dirty="0">
              <a:solidFill>
                <a:schemeClr val="bg1"/>
              </a:solidFill>
            </a:rPr>
            <a:t>City Commission Approval of FY 2024 Action Plan </a:t>
          </a:r>
        </a:p>
      </dsp:txBody>
      <dsp:txXfrm>
        <a:off x="1713546" y="2556211"/>
        <a:ext cx="1595822" cy="1704141"/>
      </dsp:txXfrm>
    </dsp:sp>
    <dsp:sp modelId="{EB83CEC1-C8C2-4851-9FFD-8D45BC72B317}">
      <dsp:nvSpPr>
        <dsp:cNvPr id="0" name=""/>
        <dsp:cNvSpPr/>
      </dsp:nvSpPr>
      <dsp:spPr>
        <a:xfrm>
          <a:off x="2298439" y="1917158"/>
          <a:ext cx="426035" cy="4260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794A6B-F281-45F8-A635-C1628C0C1980}">
      <dsp:nvSpPr>
        <dsp:cNvPr id="0" name=""/>
        <dsp:cNvSpPr/>
      </dsp:nvSpPr>
      <dsp:spPr>
        <a:xfrm>
          <a:off x="3389159" y="0"/>
          <a:ext cx="1595822" cy="170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8/16/2024</a:t>
          </a:r>
        </a:p>
        <a:p>
          <a:pPr marL="0" lvl="0" indent="0" algn="ctr" defTabSz="711200">
            <a:lnSpc>
              <a:spcPct val="90000"/>
            </a:lnSpc>
            <a:spcBef>
              <a:spcPct val="0"/>
            </a:spcBef>
            <a:spcAft>
              <a:spcPct val="35000"/>
            </a:spcAft>
            <a:buNone/>
          </a:pPr>
          <a:r>
            <a:rPr lang="en-US" sz="1600" kern="1200" dirty="0">
              <a:solidFill>
                <a:schemeClr val="bg1"/>
              </a:solidFill>
            </a:rPr>
            <a:t>Action Plan due to HUD</a:t>
          </a:r>
        </a:p>
      </dsp:txBody>
      <dsp:txXfrm>
        <a:off x="3389159" y="0"/>
        <a:ext cx="1595822" cy="1704141"/>
      </dsp:txXfrm>
    </dsp:sp>
    <dsp:sp modelId="{A31C5D65-30F5-4696-A769-B022F0B6DBA1}">
      <dsp:nvSpPr>
        <dsp:cNvPr id="0" name=""/>
        <dsp:cNvSpPr/>
      </dsp:nvSpPr>
      <dsp:spPr>
        <a:xfrm>
          <a:off x="3974053" y="1917158"/>
          <a:ext cx="426035" cy="4260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E5817B-2530-4C2C-BFE2-B11B11A1473E}">
      <dsp:nvSpPr>
        <dsp:cNvPr id="0" name=""/>
        <dsp:cNvSpPr/>
      </dsp:nvSpPr>
      <dsp:spPr>
        <a:xfrm>
          <a:off x="5064773" y="2556211"/>
          <a:ext cx="1595822" cy="170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8/16/2024- 9/30/2024                  </a:t>
          </a:r>
          <a:r>
            <a:rPr lang="en-US" sz="1600" kern="1200" dirty="0">
              <a:solidFill>
                <a:schemeClr val="bg1"/>
              </a:solidFill>
            </a:rPr>
            <a:t>HUD Approval</a:t>
          </a:r>
        </a:p>
      </dsp:txBody>
      <dsp:txXfrm>
        <a:off x="5064773" y="2556211"/>
        <a:ext cx="1595822" cy="1704141"/>
      </dsp:txXfrm>
    </dsp:sp>
    <dsp:sp modelId="{0CD034FB-741A-4D01-BA83-A0CBA8CE7E6B}">
      <dsp:nvSpPr>
        <dsp:cNvPr id="0" name=""/>
        <dsp:cNvSpPr/>
      </dsp:nvSpPr>
      <dsp:spPr>
        <a:xfrm>
          <a:off x="5649666" y="1917158"/>
          <a:ext cx="426035" cy="4260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496041-CA53-4B8F-80C6-693AD2ADCE0A}">
      <dsp:nvSpPr>
        <dsp:cNvPr id="0" name=""/>
        <dsp:cNvSpPr/>
      </dsp:nvSpPr>
      <dsp:spPr>
        <a:xfrm>
          <a:off x="6740386" y="0"/>
          <a:ext cx="1595822" cy="170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10/1/2024</a:t>
          </a:r>
          <a:r>
            <a:rPr lang="en-US" sz="1600" kern="1200" dirty="0">
              <a:solidFill>
                <a:schemeClr val="bg1"/>
              </a:solidFill>
            </a:rPr>
            <a:t>                                       First day of Program Year 2024-2025</a:t>
          </a:r>
        </a:p>
      </dsp:txBody>
      <dsp:txXfrm>
        <a:off x="6740386" y="0"/>
        <a:ext cx="1595822" cy="1704141"/>
      </dsp:txXfrm>
    </dsp:sp>
    <dsp:sp modelId="{5FE35D71-6273-4461-ABE5-63205AB5C13F}">
      <dsp:nvSpPr>
        <dsp:cNvPr id="0" name=""/>
        <dsp:cNvSpPr/>
      </dsp:nvSpPr>
      <dsp:spPr>
        <a:xfrm>
          <a:off x="7325280" y="1917158"/>
          <a:ext cx="426035" cy="4260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66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662"/>
          </a:xfrm>
          <a:prstGeom prst="rect">
            <a:avLst/>
          </a:prstGeom>
        </p:spPr>
        <p:txBody>
          <a:bodyPr vert="horz" lIns="91440" tIns="45720" rIns="91440" bIns="45720" rtlCol="0"/>
          <a:lstStyle>
            <a:lvl1pPr algn="r">
              <a:defRPr sz="1200"/>
            </a:lvl1pPr>
          </a:lstStyle>
          <a:p>
            <a:fld id="{1959D27D-13E3-4B98-86C5-0E5CEAF943BA}" type="datetimeFigureOut">
              <a:rPr lang="en-US" smtClean="0"/>
              <a:t>6/11/2024</a:t>
            </a:fld>
            <a:endParaRPr lang="en-US" dirty="0"/>
          </a:p>
        </p:txBody>
      </p:sp>
      <p:sp>
        <p:nvSpPr>
          <p:cNvPr id="4" name="Footer Placeholder 3"/>
          <p:cNvSpPr>
            <a:spLocks noGrp="1"/>
          </p:cNvSpPr>
          <p:nvPr>
            <p:ph type="ftr" sz="quarter" idx="2"/>
          </p:nvPr>
        </p:nvSpPr>
        <p:spPr>
          <a:xfrm>
            <a:off x="0" y="8826951"/>
            <a:ext cx="2971800" cy="4646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6951"/>
            <a:ext cx="2971800" cy="464662"/>
          </a:xfrm>
          <a:prstGeom prst="rect">
            <a:avLst/>
          </a:prstGeom>
        </p:spPr>
        <p:txBody>
          <a:bodyPr vert="horz" lIns="91440" tIns="45720" rIns="91440" bIns="45720" rtlCol="0" anchor="b"/>
          <a:lstStyle>
            <a:lvl1pPr algn="r">
              <a:defRPr sz="1200"/>
            </a:lvl1pPr>
          </a:lstStyle>
          <a:p>
            <a:fld id="{051A5DD6-CF7D-4FB9-97E1-9F1D97BE9978}" type="slidenum">
              <a:rPr lang="en-US" smtClean="0"/>
              <a:t>‹#›</a:t>
            </a:fld>
            <a:endParaRPr lang="en-US" dirty="0"/>
          </a:p>
        </p:txBody>
      </p:sp>
    </p:spTree>
    <p:extLst>
      <p:ext uri="{BB962C8B-B14F-4D97-AF65-F5344CB8AC3E}">
        <p14:creationId xmlns:p14="http://schemas.microsoft.com/office/powerpoint/2010/main" val="3870554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31788" y="696913"/>
            <a:ext cx="6194425" cy="34845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4282"/>
            <a:ext cx="5486400" cy="4181952"/>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6951"/>
            <a:ext cx="2971800" cy="46466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6951"/>
            <a:ext cx="2971800" cy="464662"/>
          </a:xfrm>
          <a:prstGeom prst="rect">
            <a:avLst/>
          </a:prstGeom>
        </p:spPr>
        <p:txBody>
          <a:bodyPr vert="horz" lIns="91440" tIns="45720" rIns="91440" bIns="45720" rtlCol="0" anchor="b"/>
          <a:lstStyle>
            <a:lvl1pPr algn="r">
              <a:defRPr sz="1200"/>
            </a:lvl1pPr>
          </a:lstStyle>
          <a:p>
            <a:fld id="{C4592A72-AB6A-413D-82C1-E17E6138DB81}" type="slidenum">
              <a:rPr lang="en-US" smtClean="0"/>
              <a:t>‹#›</a:t>
            </a:fld>
            <a:endParaRPr lang="en-US" dirty="0"/>
          </a:p>
        </p:txBody>
      </p:sp>
    </p:spTree>
    <p:extLst>
      <p:ext uri="{BB962C8B-B14F-4D97-AF65-F5344CB8AC3E}">
        <p14:creationId xmlns:p14="http://schemas.microsoft.com/office/powerpoint/2010/main" val="4088633700"/>
      </p:ext>
    </p:extLst>
  </p:cSld>
  <p:clrMap bg1="lt1" tx1="dk1" bg2="lt2" tx2="dk2" accent1="accent1" accent2="accent2" accent3="accent3" accent4="accent4" accent5="accent5" accent6="accent6" hlink="hlink" folHlink="folHlink"/>
  <p:notesStyle>
    <a:lvl1pPr marL="0" algn="just" defTabSz="914400" rtl="0" eaLnBrk="1" latinLnBrk="0" hangingPunct="1">
      <a:defRPr sz="1200" kern="1200">
        <a:solidFill>
          <a:schemeClr val="tx1"/>
        </a:solidFill>
        <a:latin typeface="+mn-lt"/>
        <a:ea typeface="+mn-ea"/>
        <a:cs typeface="+mn-cs"/>
      </a:defRPr>
    </a:lvl1pPr>
    <a:lvl2pPr marL="457200" algn="just" defTabSz="914400" rtl="0" eaLnBrk="1" latinLnBrk="0" hangingPunct="1">
      <a:defRPr sz="1200" kern="1200">
        <a:solidFill>
          <a:schemeClr val="tx1"/>
        </a:solidFill>
        <a:latin typeface="+mn-lt"/>
        <a:ea typeface="+mn-ea"/>
        <a:cs typeface="+mn-cs"/>
      </a:defRPr>
    </a:lvl2pPr>
    <a:lvl3pPr marL="914400" algn="just" defTabSz="914400" rtl="0" eaLnBrk="1" latinLnBrk="0" hangingPunct="1">
      <a:defRPr sz="1200" kern="1200">
        <a:solidFill>
          <a:schemeClr val="tx1"/>
        </a:solidFill>
        <a:latin typeface="+mn-lt"/>
        <a:ea typeface="+mn-ea"/>
        <a:cs typeface="+mn-cs"/>
      </a:defRPr>
    </a:lvl3pPr>
    <a:lvl4pPr marL="1371600" algn="just" defTabSz="914400" rtl="0" eaLnBrk="1" latinLnBrk="0" hangingPunct="1">
      <a:defRPr sz="1200" kern="1200">
        <a:solidFill>
          <a:schemeClr val="tx1"/>
        </a:solidFill>
        <a:latin typeface="+mn-lt"/>
        <a:ea typeface="+mn-ea"/>
        <a:cs typeface="+mn-cs"/>
      </a:defRPr>
    </a:lvl4pPr>
    <a:lvl5pPr marL="1828800" algn="just"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92A72-AB6A-413D-82C1-E17E6138DB81}" type="slidenum">
              <a:rPr lang="en-US" smtClean="0"/>
              <a:t>1</a:t>
            </a:fld>
            <a:endParaRPr lang="en-US" dirty="0"/>
          </a:p>
        </p:txBody>
      </p:sp>
    </p:spTree>
    <p:extLst>
      <p:ext uri="{BB962C8B-B14F-4D97-AF65-F5344CB8AC3E}">
        <p14:creationId xmlns:p14="http://schemas.microsoft.com/office/powerpoint/2010/main" val="2631658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To provide an overview of our federal funding available each year and eligible uses of each fund. </a:t>
            </a:r>
            <a:endParaRPr lang="en-US" sz="1800" b="0" i="0" u="none" strike="noStrike" baseline="0" dirty="0">
              <a:latin typeface="ArialMT"/>
            </a:endParaRPr>
          </a:p>
          <a:p>
            <a:pPr algn="l"/>
            <a:endParaRPr lang="en-US" sz="1800" b="0" i="0" u="none" strike="noStrike" baseline="0" dirty="0">
              <a:latin typeface="ArialMT"/>
            </a:endParaRPr>
          </a:p>
          <a:p>
            <a:pPr algn="l"/>
            <a:r>
              <a:rPr lang="en-US" sz="1800" b="0" i="0" u="none" strike="noStrike" baseline="0" dirty="0">
                <a:latin typeface="Calibri" panose="020F0502020204030204" pitchFamily="34" charset="0"/>
              </a:rPr>
              <a:t>To hear from you about the housing and community development needs and priorities within the city.</a:t>
            </a:r>
            <a:endParaRPr lang="en-US" dirty="0"/>
          </a:p>
        </p:txBody>
      </p:sp>
      <p:sp>
        <p:nvSpPr>
          <p:cNvPr id="4" name="Slide Number Placeholder 3"/>
          <p:cNvSpPr>
            <a:spLocks noGrp="1"/>
          </p:cNvSpPr>
          <p:nvPr>
            <p:ph type="sldNum" sz="quarter" idx="5"/>
          </p:nvPr>
        </p:nvSpPr>
        <p:spPr/>
        <p:txBody>
          <a:bodyPr/>
          <a:lstStyle/>
          <a:p>
            <a:fld id="{C4592A72-AB6A-413D-82C1-E17E6138DB81}" type="slidenum">
              <a:rPr lang="en-US" smtClean="0"/>
              <a:t>2</a:t>
            </a:fld>
            <a:endParaRPr lang="en-US" dirty="0"/>
          </a:p>
        </p:txBody>
      </p:sp>
    </p:spTree>
    <p:extLst>
      <p:ext uri="{BB962C8B-B14F-4D97-AF65-F5344CB8AC3E}">
        <p14:creationId xmlns:p14="http://schemas.microsoft.com/office/powerpoint/2010/main" val="286836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5-year Consolidated Plan (Con Plan) describes a jurisdiction’s community development priorities and multiyear goals based on an assessment of housing and community development needs, an analysis of housing and economic market conditions and available resources.</a:t>
            </a:r>
          </a:p>
          <a:p>
            <a:pPr algn="l"/>
            <a:endParaRPr lang="en-US" sz="1800" b="0" i="0" u="none" strike="noStrike" baseline="0" dirty="0">
              <a:latin typeface="ArialMT"/>
            </a:endParaRPr>
          </a:p>
          <a:p>
            <a:pPr algn="l"/>
            <a:r>
              <a:rPr lang="en-US" sz="1800" b="0" i="0" u="none" strike="noStrike" baseline="0" dirty="0">
                <a:latin typeface="Calibri" panose="020F0502020204030204" pitchFamily="34" charset="0"/>
              </a:rPr>
              <a:t>Required to be completed by all HUD entitlement communities.</a:t>
            </a:r>
            <a:endParaRPr lang="en-US" dirty="0"/>
          </a:p>
        </p:txBody>
      </p:sp>
      <p:sp>
        <p:nvSpPr>
          <p:cNvPr id="4" name="Slide Number Placeholder 3"/>
          <p:cNvSpPr>
            <a:spLocks noGrp="1"/>
          </p:cNvSpPr>
          <p:nvPr>
            <p:ph type="sldNum" sz="quarter" idx="5"/>
          </p:nvPr>
        </p:nvSpPr>
        <p:spPr/>
        <p:txBody>
          <a:bodyPr/>
          <a:lstStyle/>
          <a:p>
            <a:fld id="{C4592A72-AB6A-413D-82C1-E17E6138DB81}" type="slidenum">
              <a:rPr lang="en-US" smtClean="0"/>
              <a:t>3</a:t>
            </a:fld>
            <a:endParaRPr lang="en-US" dirty="0"/>
          </a:p>
        </p:txBody>
      </p:sp>
    </p:spTree>
    <p:extLst>
      <p:ext uri="{BB962C8B-B14F-4D97-AF65-F5344CB8AC3E}">
        <p14:creationId xmlns:p14="http://schemas.microsoft.com/office/powerpoint/2010/main" val="2498224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The Annual Action Plan (AP) is submitted to HUD every year during the five-year Con Plan cycle. Describes the specific planned uses for HUD programs, and other program requirements.</a:t>
            </a:r>
            <a:endParaRPr lang="en-US" dirty="0"/>
          </a:p>
        </p:txBody>
      </p:sp>
      <p:sp>
        <p:nvSpPr>
          <p:cNvPr id="4" name="Slide Number Placeholder 3"/>
          <p:cNvSpPr>
            <a:spLocks noGrp="1"/>
          </p:cNvSpPr>
          <p:nvPr>
            <p:ph type="sldNum" sz="quarter" idx="5"/>
          </p:nvPr>
        </p:nvSpPr>
        <p:spPr/>
        <p:txBody>
          <a:bodyPr/>
          <a:lstStyle/>
          <a:p>
            <a:fld id="{C4592A72-AB6A-413D-82C1-E17E6138DB81}" type="slidenum">
              <a:rPr lang="en-US" smtClean="0"/>
              <a:t>4</a:t>
            </a:fld>
            <a:endParaRPr lang="en-US" dirty="0"/>
          </a:p>
        </p:txBody>
      </p:sp>
    </p:spTree>
    <p:extLst>
      <p:ext uri="{BB962C8B-B14F-4D97-AF65-F5344CB8AC3E}">
        <p14:creationId xmlns:p14="http://schemas.microsoft.com/office/powerpoint/2010/main" val="1384453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Calibri" panose="020F0502020204030204" pitchFamily="34" charset="0"/>
              </a:rPr>
              <a:t>Grantees report on accomplishments and progress toward Consolidated Plan goals in the prior year.</a:t>
            </a:r>
            <a:endParaRPr lang="en-US" dirty="0"/>
          </a:p>
        </p:txBody>
      </p:sp>
      <p:sp>
        <p:nvSpPr>
          <p:cNvPr id="4" name="Slide Number Placeholder 3"/>
          <p:cNvSpPr>
            <a:spLocks noGrp="1"/>
          </p:cNvSpPr>
          <p:nvPr>
            <p:ph type="sldNum" sz="quarter" idx="5"/>
          </p:nvPr>
        </p:nvSpPr>
        <p:spPr/>
        <p:txBody>
          <a:bodyPr/>
          <a:lstStyle/>
          <a:p>
            <a:fld id="{C4592A72-AB6A-413D-82C1-E17E6138DB81}" type="slidenum">
              <a:rPr lang="en-US" smtClean="0"/>
              <a:t>5</a:t>
            </a:fld>
            <a:endParaRPr lang="en-US" dirty="0"/>
          </a:p>
        </p:txBody>
      </p:sp>
    </p:spTree>
    <p:extLst>
      <p:ext uri="{BB962C8B-B14F-4D97-AF65-F5344CB8AC3E}">
        <p14:creationId xmlns:p14="http://schemas.microsoft.com/office/powerpoint/2010/main" val="86006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Flexible funding source that can be used for a variety of activities targeted towards low to moderate income individuals, households and neighborhoods (80% Area Median Income and below). Eligible uses include:</a:t>
            </a: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Public Infrastructure Improvements</a:t>
            </a: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Public Facilities Improvements</a:t>
            </a: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Rehabilitation of residential and non-residential buildings</a:t>
            </a: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Acquisition of land or real property to be used for eligible purposes</a:t>
            </a: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Economic Development Activities</a:t>
            </a: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Public Services (15%)</a:t>
            </a: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Planning and Administration (20%)</a:t>
            </a:r>
            <a:endParaRPr lang="en-US" dirty="0"/>
          </a:p>
        </p:txBody>
      </p:sp>
      <p:sp>
        <p:nvSpPr>
          <p:cNvPr id="4" name="Slide Number Placeholder 3"/>
          <p:cNvSpPr>
            <a:spLocks noGrp="1"/>
          </p:cNvSpPr>
          <p:nvPr>
            <p:ph type="sldNum" sz="quarter" idx="5"/>
          </p:nvPr>
        </p:nvSpPr>
        <p:spPr/>
        <p:txBody>
          <a:bodyPr/>
          <a:lstStyle/>
          <a:p>
            <a:fld id="{C4592A72-AB6A-413D-82C1-E17E6138DB81}" type="slidenum">
              <a:rPr lang="en-US" smtClean="0"/>
              <a:t>14</a:t>
            </a:fld>
            <a:endParaRPr lang="en-US" dirty="0"/>
          </a:p>
        </p:txBody>
      </p:sp>
    </p:spTree>
    <p:extLst>
      <p:ext uri="{BB962C8B-B14F-4D97-AF65-F5344CB8AC3E}">
        <p14:creationId xmlns:p14="http://schemas.microsoft.com/office/powerpoint/2010/main" val="15037471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9" name="Straight Connector 18"/>
          <p:cNvCxnSpPr/>
          <p:nvPr userDrawn="1"/>
        </p:nvCxnSpPr>
        <p:spPr>
          <a:xfrm>
            <a:off x="0" y="6468954"/>
            <a:ext cx="12192000" cy="0"/>
          </a:xfrm>
          <a:prstGeom prst="line">
            <a:avLst/>
          </a:prstGeom>
          <a:ln>
            <a:solidFill>
              <a:srgbClr val="E2E668"/>
            </a:solidFill>
          </a:ln>
        </p:spPr>
        <p:style>
          <a:lnRef idx="1">
            <a:schemeClr val="dk1"/>
          </a:lnRef>
          <a:fillRef idx="0">
            <a:schemeClr val="dk1"/>
          </a:fillRef>
          <a:effectRef idx="0">
            <a:schemeClr val="dk1"/>
          </a:effectRef>
          <a:fontRef idx="minor">
            <a:schemeClr val="tx1"/>
          </a:fontRef>
        </p:style>
      </p:cxnSp>
      <p:sp>
        <p:nvSpPr>
          <p:cNvPr id="13" name="Title 12"/>
          <p:cNvSpPr>
            <a:spLocks noGrp="1"/>
          </p:cNvSpPr>
          <p:nvPr>
            <p:ph type="title"/>
          </p:nvPr>
        </p:nvSpPr>
        <p:spPr>
          <a:xfrm>
            <a:off x="609600" y="609600"/>
            <a:ext cx="10972800" cy="2667000"/>
          </a:xfrm>
          <a:prstGeom prst="rect">
            <a:avLst/>
          </a:prstGeom>
        </p:spPr>
        <p:txBody>
          <a:bodyPr anchor="b" anchorCtr="0"/>
          <a:lstStyle/>
          <a:p>
            <a:r>
              <a:rPr lang="en-US" dirty="0"/>
              <a:t>Click to edit Master title style</a:t>
            </a:r>
          </a:p>
        </p:txBody>
      </p:sp>
      <p:cxnSp>
        <p:nvCxnSpPr>
          <p:cNvPr id="14" name="Straight Connector 13"/>
          <p:cNvCxnSpPr/>
          <p:nvPr userDrawn="1"/>
        </p:nvCxnSpPr>
        <p:spPr>
          <a:xfrm>
            <a:off x="711200" y="3276600"/>
            <a:ext cx="12192000" cy="0"/>
          </a:xfrm>
          <a:prstGeom prst="line">
            <a:avLst/>
          </a:prstGeom>
          <a:ln>
            <a:solidFill>
              <a:srgbClr val="E2E668"/>
            </a:solidFill>
          </a:ln>
        </p:spPr>
        <p:style>
          <a:lnRef idx="1">
            <a:schemeClr val="dk1"/>
          </a:lnRef>
          <a:fillRef idx="0">
            <a:schemeClr val="dk1"/>
          </a:fillRef>
          <a:effectRef idx="0">
            <a:schemeClr val="dk1"/>
          </a:effectRef>
          <a:fontRef idx="minor">
            <a:schemeClr val="tx1"/>
          </a:fontRef>
        </p:style>
      </p:cxnSp>
      <p:pic>
        <p:nvPicPr>
          <p:cNvPr id="15" name="Picture 14"/>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524287" y="5241407"/>
            <a:ext cx="3395479" cy="1079028"/>
          </a:xfrm>
          <a:prstGeom prst="rect">
            <a:avLst/>
          </a:prstGeom>
        </p:spPr>
      </p:pic>
      <p:sp>
        <p:nvSpPr>
          <p:cNvPr id="21" name="Text Placeholder 20"/>
          <p:cNvSpPr>
            <a:spLocks noGrp="1"/>
          </p:cNvSpPr>
          <p:nvPr>
            <p:ph type="body" sz="quarter" idx="10"/>
          </p:nvPr>
        </p:nvSpPr>
        <p:spPr>
          <a:xfrm>
            <a:off x="609600" y="3352800"/>
            <a:ext cx="10972800" cy="762000"/>
          </a:xfrm>
          <a:prstGeom prst="rect">
            <a:avLst/>
          </a:prstGeom>
        </p:spPr>
        <p:txBody>
          <a:bodyPr/>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Master text styles</a:t>
            </a:r>
          </a:p>
        </p:txBody>
      </p:sp>
      <p:pic>
        <p:nvPicPr>
          <p:cNvPr id="10" name="Picture 2" descr="C:\Users\jroach\Desktop\Color band.jpg"/>
          <p:cNvPicPr>
            <a:picLocks noChangeArrowheads="1"/>
          </p:cNvPicPr>
          <p:nvPr userDrawn="1"/>
        </p:nvPicPr>
        <p:blipFill rotWithShape="1">
          <a:blip r:embed="rId3" cstate="print">
            <a:extLst>
              <a:ext uri="{28A0092B-C50C-407E-A947-70E740481C1C}">
                <a14:useLocalDpi xmlns:a14="http://schemas.microsoft.com/office/drawing/2010/main" val="0"/>
              </a:ext>
            </a:extLst>
          </a:blip>
          <a:srcRect b="83333"/>
          <a:stretch/>
        </p:blipFill>
        <p:spPr bwMode="auto">
          <a:xfrm>
            <a:off x="0" y="6521396"/>
            <a:ext cx="12192000" cy="336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598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0972800" cy="609600"/>
          </a:xfrm>
          <a:prstGeom prst="rect">
            <a:avLst/>
          </a:prstGeom>
        </p:spPr>
        <p:txBody>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406400" y="990600"/>
            <a:ext cx="11379200" cy="5181600"/>
          </a:xfrm>
          <a:prstGeom prst="rect">
            <a:avLst/>
          </a:prstGeom>
        </p:spPr>
        <p:txBody>
          <a:bodyPr/>
          <a:lstStyle>
            <a:lvl1pPr>
              <a:spcBef>
                <a:spcPts val="0"/>
              </a:spcBef>
              <a:spcAft>
                <a:spcPts val="1200"/>
              </a:spcAft>
              <a:defRPr sz="1800"/>
            </a:lvl1pPr>
            <a:lvl2pPr>
              <a:spcBef>
                <a:spcPts val="0"/>
              </a:spcBef>
              <a:spcAft>
                <a:spcPts val="1200"/>
              </a:spcAft>
              <a:defRPr sz="1800"/>
            </a:lvl2pPr>
            <a:lvl3pPr>
              <a:spcBef>
                <a:spcPts val="0"/>
              </a:spcBef>
              <a:spcAft>
                <a:spcPts val="1200"/>
              </a:spcAft>
              <a:defRPr sz="1800"/>
            </a:lvl3pPr>
            <a:lvl4pPr>
              <a:spcBef>
                <a:spcPts val="0"/>
              </a:spcBef>
              <a:spcAft>
                <a:spcPts val="1200"/>
              </a:spcAft>
              <a:defRPr sz="1800"/>
            </a:lvl4pPr>
            <a:lvl5pPr>
              <a:spcBef>
                <a:spcPts val="0"/>
              </a:spcBef>
              <a:spcAft>
                <a:spcPts val="120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2" descr="C:\Users\jroach\Desktop\Color band.jp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b="83333"/>
          <a:stretch/>
        </p:blipFill>
        <p:spPr bwMode="auto">
          <a:xfrm>
            <a:off x="0" y="764650"/>
            <a:ext cx="12192000" cy="365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239528" y="109492"/>
            <a:ext cx="1808105" cy="575308"/>
          </a:xfrm>
          <a:prstGeom prst="rect">
            <a:avLst/>
          </a:prstGeom>
        </p:spPr>
      </p:pic>
      <p:sp>
        <p:nvSpPr>
          <p:cNvPr id="8" name="TextBox 7">
            <a:extLst>
              <a:ext uri="{FF2B5EF4-FFF2-40B4-BE49-F238E27FC236}">
                <a16:creationId xmlns:a16="http://schemas.microsoft.com/office/drawing/2014/main" id="{ABDD5AA4-4B55-4254-87D0-25227E6471EA}"/>
              </a:ext>
            </a:extLst>
          </p:cNvPr>
          <p:cNvSpPr txBox="1"/>
          <p:nvPr userDrawn="1"/>
        </p:nvSpPr>
        <p:spPr>
          <a:xfrm>
            <a:off x="11734798" y="-2784"/>
            <a:ext cx="457200" cy="338554"/>
          </a:xfrm>
          <a:prstGeom prst="rect">
            <a:avLst/>
          </a:prstGeom>
          <a:noFill/>
        </p:spPr>
        <p:txBody>
          <a:bodyPr wrap="square" rtlCol="0">
            <a:spAutoFit/>
          </a:bodyPr>
          <a:lstStyle/>
          <a:p>
            <a:pPr algn="r"/>
            <a:fld id="{80CA3782-C4F3-4954-BCB2-3AB60F31F8A4}" type="slidenum">
              <a:rPr lang="en-US" sz="1600" b="1" smtClean="0">
                <a:solidFill>
                  <a:schemeClr val="bg1"/>
                </a:solidFill>
              </a:rPr>
              <a:pPr algn="r"/>
              <a:t>‹#›</a:t>
            </a:fld>
            <a:endParaRPr lang="en-US" sz="1600" b="1" dirty="0">
              <a:solidFill>
                <a:schemeClr val="bg1"/>
              </a:solidFill>
            </a:endParaRPr>
          </a:p>
        </p:txBody>
      </p:sp>
    </p:spTree>
    <p:extLst>
      <p:ext uri="{BB962C8B-B14F-4D97-AF65-F5344CB8AC3E}">
        <p14:creationId xmlns:p14="http://schemas.microsoft.com/office/powerpoint/2010/main" val="27290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ABB4E8-E149-48D5-998A-81A02D773D9C}"/>
              </a:ext>
            </a:extLst>
          </p:cNvPr>
          <p:cNvSpPr txBox="1"/>
          <p:nvPr userDrawn="1"/>
        </p:nvSpPr>
        <p:spPr>
          <a:xfrm>
            <a:off x="11734798" y="-2784"/>
            <a:ext cx="457200" cy="338554"/>
          </a:xfrm>
          <a:prstGeom prst="rect">
            <a:avLst/>
          </a:prstGeom>
          <a:noFill/>
        </p:spPr>
        <p:txBody>
          <a:bodyPr wrap="square" rtlCol="0">
            <a:spAutoFit/>
          </a:bodyPr>
          <a:lstStyle/>
          <a:p>
            <a:pPr algn="r"/>
            <a:fld id="{80CA3782-C4F3-4954-BCB2-3AB60F31F8A4}" type="slidenum">
              <a:rPr lang="en-US" sz="1600" b="1" smtClean="0">
                <a:solidFill>
                  <a:schemeClr val="bg1"/>
                </a:solidFill>
              </a:rPr>
              <a:pPr algn="r"/>
              <a:t>‹#›</a:t>
            </a:fld>
            <a:endParaRPr lang="en-US" sz="1600" b="1" dirty="0">
              <a:solidFill>
                <a:schemeClr val="bg1"/>
              </a:solidFill>
            </a:endParaRPr>
          </a:p>
        </p:txBody>
      </p:sp>
    </p:spTree>
    <p:extLst>
      <p:ext uri="{BB962C8B-B14F-4D97-AF65-F5344CB8AC3E}">
        <p14:creationId xmlns:p14="http://schemas.microsoft.com/office/powerpoint/2010/main" val="24590900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2" y="0"/>
            <a:ext cx="12191999" cy="6858000"/>
          </a:xfrm>
          <a:prstGeom prst="rect">
            <a:avLst/>
          </a:prstGeom>
          <a:solidFill>
            <a:srgbClr val="264D7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pic>
        <p:nvPicPr>
          <p:cNvPr id="8" name="Picture 7"/>
          <p:cNvPicPr>
            <a:picLocks/>
          </p:cNvPicPr>
          <p:nvPr userDrawn="1"/>
        </p:nvPicPr>
        <p:blipFill>
          <a:blip r:embed="rId5" cstate="print">
            <a:alphaModFix amt="16000"/>
            <a:extLst>
              <a:ext uri="{28A0092B-C50C-407E-A947-70E740481C1C}">
                <a14:useLocalDpi xmlns:a14="http://schemas.microsoft.com/office/drawing/2010/main" val="0"/>
              </a:ext>
            </a:extLst>
          </a:blip>
          <a:stretch>
            <a:fillRect/>
          </a:stretch>
        </p:blipFill>
        <p:spPr>
          <a:xfrm>
            <a:off x="7971004" y="17326"/>
            <a:ext cx="6547104" cy="6549640"/>
          </a:xfrm>
          <a:prstGeom prst="rect">
            <a:avLst/>
          </a:prstGeom>
        </p:spPr>
      </p:pic>
    </p:spTree>
    <p:extLst>
      <p:ext uri="{BB962C8B-B14F-4D97-AF65-F5344CB8AC3E}">
        <p14:creationId xmlns:p14="http://schemas.microsoft.com/office/powerpoint/2010/main" val="410716538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5" r:id="rId3"/>
  </p:sldLayoutIdLst>
  <p:hf hdr="0" ftr="0" dt="0"/>
  <p:txStyles>
    <p:titleStyle>
      <a:lvl1pPr algn="l" defTabSz="914400" rtl="0" eaLnBrk="1" latinLnBrk="0" hangingPunct="1">
        <a:spcBef>
          <a:spcPct val="0"/>
        </a:spcBef>
        <a:buNone/>
        <a:defRPr sz="4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bg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000" kern="1200">
          <a:solidFill>
            <a:schemeClr val="bg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wpb.org/hous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609599" y="609600"/>
            <a:ext cx="11256335" cy="2667000"/>
          </a:xfrm>
        </p:spPr>
        <p:txBody>
          <a:bodyPr/>
          <a:lstStyle/>
          <a:p>
            <a:r>
              <a:rPr lang="en-US" dirty="0">
                <a:latin typeface="+mj-lt"/>
              </a:rPr>
              <a:t>FY 2024-2025 Annual Action Plan</a:t>
            </a:r>
            <a:endParaRPr lang="en-US" dirty="0"/>
          </a:p>
        </p:txBody>
      </p:sp>
      <p:sp>
        <p:nvSpPr>
          <p:cNvPr id="25" name="Text Placeholder 24"/>
          <p:cNvSpPr>
            <a:spLocks noGrp="1"/>
          </p:cNvSpPr>
          <p:nvPr>
            <p:ph type="body" sz="quarter" idx="10"/>
          </p:nvPr>
        </p:nvSpPr>
        <p:spPr>
          <a:xfrm>
            <a:off x="609600" y="3352800"/>
            <a:ext cx="10972800" cy="1203960"/>
          </a:xfrm>
        </p:spPr>
        <p:txBody>
          <a:bodyPr/>
          <a:lstStyle/>
          <a:p>
            <a:r>
              <a:rPr lang="en-US" sz="2800" dirty="0">
                <a:latin typeface="+mj-lt"/>
              </a:rPr>
              <a:t>City of West Palm Beach</a:t>
            </a:r>
          </a:p>
          <a:p>
            <a:r>
              <a:rPr lang="en-US" sz="2800" dirty="0">
                <a:latin typeface="+mj-lt"/>
              </a:rPr>
              <a:t>Department of Housing and Community Development</a:t>
            </a:r>
          </a:p>
          <a:p>
            <a:r>
              <a:rPr lang="en-US" sz="2800" dirty="0">
                <a:latin typeface="+mj-lt"/>
              </a:rPr>
              <a:t>June 11, 2024</a:t>
            </a:r>
          </a:p>
        </p:txBody>
      </p:sp>
    </p:spTree>
    <p:extLst>
      <p:ext uri="{BB962C8B-B14F-4D97-AF65-F5344CB8AC3E}">
        <p14:creationId xmlns:p14="http://schemas.microsoft.com/office/powerpoint/2010/main" val="2223281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B898-C670-DABA-9E6D-906020626EE6}"/>
              </a:ext>
            </a:extLst>
          </p:cNvPr>
          <p:cNvSpPr>
            <a:spLocks noGrp="1"/>
          </p:cNvSpPr>
          <p:nvPr>
            <p:ph type="title"/>
          </p:nvPr>
        </p:nvSpPr>
        <p:spPr/>
        <p:txBody>
          <a:bodyPr/>
          <a:lstStyle/>
          <a:p>
            <a:r>
              <a:rPr lang="en-US" sz="4000" dirty="0">
                <a:latin typeface="+mj-lt"/>
              </a:rPr>
              <a:t>Affordable Housing Projects Completed</a:t>
            </a:r>
          </a:p>
        </p:txBody>
      </p:sp>
      <p:sp>
        <p:nvSpPr>
          <p:cNvPr id="3" name="Text Placeholder 2">
            <a:extLst>
              <a:ext uri="{FF2B5EF4-FFF2-40B4-BE49-F238E27FC236}">
                <a16:creationId xmlns:a16="http://schemas.microsoft.com/office/drawing/2014/main" id="{3C5A7483-AEA2-83FB-095D-30828790E24F}"/>
              </a:ext>
            </a:extLst>
          </p:cNvPr>
          <p:cNvSpPr>
            <a:spLocks noGrp="1"/>
          </p:cNvSpPr>
          <p:nvPr>
            <p:ph type="body" sz="quarter" idx="10"/>
          </p:nvPr>
        </p:nvSpPr>
        <p:spPr>
          <a:xfrm>
            <a:off x="67977" y="999097"/>
            <a:ext cx="5889145" cy="5715000"/>
          </a:xfrm>
          <a:ln>
            <a:solidFill>
              <a:schemeClr val="accent1"/>
            </a:solidFill>
          </a:ln>
        </p:spPr>
        <p:txBody>
          <a:bodyPr/>
          <a:lstStyle/>
          <a:p>
            <a:pPr marL="0" indent="0">
              <a:buNone/>
            </a:pPr>
            <a:r>
              <a:rPr lang="en-US" b="1" dirty="0">
                <a:latin typeface="+mj-lt"/>
              </a:rPr>
              <a:t>Flagler Station</a:t>
            </a:r>
          </a:p>
          <a:p>
            <a:pPr marL="0" indent="0">
              <a:buNone/>
            </a:pPr>
            <a:endParaRPr lang="en-US" b="1" dirty="0"/>
          </a:p>
          <a:p>
            <a:pPr marL="0" indent="0">
              <a:buNone/>
            </a:pPr>
            <a:endParaRPr lang="en-US" b="1" dirty="0"/>
          </a:p>
          <a:p>
            <a:pPr marL="0" indent="0">
              <a:buNone/>
            </a:pPr>
            <a:endParaRPr lang="en-US" b="1" dirty="0"/>
          </a:p>
        </p:txBody>
      </p:sp>
      <p:pic>
        <p:nvPicPr>
          <p:cNvPr id="5" name="Picture 4">
            <a:extLst>
              <a:ext uri="{FF2B5EF4-FFF2-40B4-BE49-F238E27FC236}">
                <a16:creationId xmlns:a16="http://schemas.microsoft.com/office/drawing/2014/main" id="{3E21C74E-397B-8E5B-CC02-43CCB52E210C}"/>
              </a:ext>
            </a:extLst>
          </p:cNvPr>
          <p:cNvPicPr>
            <a:picLocks noChangeAspect="1"/>
          </p:cNvPicPr>
          <p:nvPr/>
        </p:nvPicPr>
        <p:blipFill>
          <a:blip r:embed="rId2"/>
          <a:stretch>
            <a:fillRect/>
          </a:stretch>
        </p:blipFill>
        <p:spPr>
          <a:xfrm>
            <a:off x="6113363" y="1024588"/>
            <a:ext cx="5760680" cy="5698006"/>
          </a:xfrm>
          <a:prstGeom prst="rect">
            <a:avLst/>
          </a:prstGeom>
          <a:ln>
            <a:solidFill>
              <a:schemeClr val="accent1"/>
            </a:solidFill>
          </a:ln>
        </p:spPr>
      </p:pic>
      <p:sp>
        <p:nvSpPr>
          <p:cNvPr id="10" name="TextBox 9">
            <a:extLst>
              <a:ext uri="{FF2B5EF4-FFF2-40B4-BE49-F238E27FC236}">
                <a16:creationId xmlns:a16="http://schemas.microsoft.com/office/drawing/2014/main" id="{73E1C06C-BCA9-B008-2325-3DAAAD917BD4}"/>
              </a:ext>
            </a:extLst>
          </p:cNvPr>
          <p:cNvSpPr txBox="1"/>
          <p:nvPr/>
        </p:nvSpPr>
        <p:spPr>
          <a:xfrm>
            <a:off x="3680926" y="2203049"/>
            <a:ext cx="2240682" cy="3693319"/>
          </a:xfrm>
          <a:prstGeom prst="rect">
            <a:avLst/>
          </a:prstGeom>
          <a:noFill/>
          <a:ln>
            <a:noFill/>
          </a:ln>
        </p:spPr>
        <p:txBody>
          <a:bodyPr wrap="square" rtlCol="0">
            <a:spAutoFit/>
          </a:bodyPr>
          <a:lstStyle/>
          <a:p>
            <a:pPr algn="ctr"/>
            <a:r>
              <a:rPr lang="en-US" dirty="0">
                <a:solidFill>
                  <a:schemeClr val="bg1"/>
                </a:solidFill>
              </a:rPr>
              <a:t>Address: </a:t>
            </a:r>
          </a:p>
          <a:p>
            <a:pPr algn="ctr"/>
            <a:r>
              <a:rPr lang="en-US" dirty="0">
                <a:solidFill>
                  <a:schemeClr val="bg1"/>
                </a:solidFill>
              </a:rPr>
              <a:t>991 Banyan Blvd.</a:t>
            </a:r>
          </a:p>
          <a:p>
            <a:pPr algn="ctr"/>
            <a:endParaRPr lang="en-US" dirty="0">
              <a:solidFill>
                <a:schemeClr val="bg1"/>
              </a:solidFill>
            </a:endParaRPr>
          </a:p>
          <a:p>
            <a:pPr algn="ctr"/>
            <a:r>
              <a:rPr lang="en-US" dirty="0">
                <a:solidFill>
                  <a:schemeClr val="bg1"/>
                </a:solidFill>
              </a:rPr>
              <a:t>Total Units: 94</a:t>
            </a:r>
          </a:p>
          <a:p>
            <a:pPr algn="ctr"/>
            <a:endParaRPr lang="en-US" dirty="0">
              <a:solidFill>
                <a:schemeClr val="bg1"/>
              </a:solidFill>
            </a:endParaRPr>
          </a:p>
          <a:p>
            <a:pPr algn="ctr"/>
            <a:r>
              <a:rPr lang="en-US" b="1" dirty="0">
                <a:solidFill>
                  <a:schemeClr val="bg1"/>
                </a:solidFill>
              </a:rPr>
              <a:t>Affordable Units: 94</a:t>
            </a:r>
          </a:p>
          <a:p>
            <a:pPr algn="ctr"/>
            <a:endParaRPr lang="en-US" dirty="0">
              <a:solidFill>
                <a:schemeClr val="bg1"/>
              </a:solidFill>
            </a:endParaRPr>
          </a:p>
          <a:p>
            <a:pPr algn="ctr"/>
            <a:r>
              <a:rPr lang="en-US" dirty="0">
                <a:solidFill>
                  <a:schemeClr val="bg1"/>
                </a:solidFill>
              </a:rPr>
              <a:t>Income Level served</a:t>
            </a:r>
            <a:r>
              <a:rPr lang="en-US">
                <a:solidFill>
                  <a:schemeClr val="bg1"/>
                </a:solidFill>
              </a:rPr>
              <a:t>: 30-80% </a:t>
            </a:r>
            <a:r>
              <a:rPr lang="en-US" dirty="0">
                <a:solidFill>
                  <a:schemeClr val="bg1"/>
                </a:solidFill>
              </a:rPr>
              <a:t>AMI</a:t>
            </a:r>
          </a:p>
          <a:p>
            <a:pPr algn="ctr"/>
            <a:endParaRPr lang="en-US" dirty="0">
              <a:solidFill>
                <a:schemeClr val="bg1"/>
              </a:solidFill>
            </a:endParaRPr>
          </a:p>
          <a:p>
            <a:pPr algn="ctr"/>
            <a:r>
              <a:rPr lang="en-US" dirty="0">
                <a:solidFill>
                  <a:schemeClr val="bg1"/>
                </a:solidFill>
              </a:rPr>
              <a:t>Funding Source: </a:t>
            </a:r>
          </a:p>
          <a:p>
            <a:pPr algn="ctr"/>
            <a:r>
              <a:rPr lang="en-US" dirty="0">
                <a:solidFill>
                  <a:schemeClr val="bg1"/>
                </a:solidFill>
              </a:rPr>
              <a:t>Local Housing Trust Fund</a:t>
            </a:r>
          </a:p>
        </p:txBody>
      </p:sp>
      <p:pic>
        <p:nvPicPr>
          <p:cNvPr id="12" name="Picture 11">
            <a:extLst>
              <a:ext uri="{FF2B5EF4-FFF2-40B4-BE49-F238E27FC236}">
                <a16:creationId xmlns:a16="http://schemas.microsoft.com/office/drawing/2014/main" id="{4B32B2D4-D2DF-0134-6B22-2D890460F1ED}"/>
              </a:ext>
            </a:extLst>
          </p:cNvPr>
          <p:cNvPicPr>
            <a:picLocks noChangeAspect="1"/>
          </p:cNvPicPr>
          <p:nvPr/>
        </p:nvPicPr>
        <p:blipFill>
          <a:blip r:embed="rId3"/>
          <a:stretch>
            <a:fillRect/>
          </a:stretch>
        </p:blipFill>
        <p:spPr>
          <a:xfrm>
            <a:off x="170394" y="1369884"/>
            <a:ext cx="3475021" cy="3024499"/>
          </a:xfrm>
          <a:prstGeom prst="rect">
            <a:avLst/>
          </a:prstGeom>
        </p:spPr>
      </p:pic>
      <p:pic>
        <p:nvPicPr>
          <p:cNvPr id="11" name="Picture 10">
            <a:extLst>
              <a:ext uri="{FF2B5EF4-FFF2-40B4-BE49-F238E27FC236}">
                <a16:creationId xmlns:a16="http://schemas.microsoft.com/office/drawing/2014/main" id="{FC3EEAC6-751C-FA67-47F0-6DFCCDB941CD}"/>
              </a:ext>
            </a:extLst>
          </p:cNvPr>
          <p:cNvPicPr>
            <a:picLocks noChangeAspect="1"/>
          </p:cNvPicPr>
          <p:nvPr/>
        </p:nvPicPr>
        <p:blipFill>
          <a:blip r:embed="rId4"/>
          <a:stretch>
            <a:fillRect/>
          </a:stretch>
        </p:blipFill>
        <p:spPr>
          <a:xfrm>
            <a:off x="170393" y="4506290"/>
            <a:ext cx="3475021" cy="2316681"/>
          </a:xfrm>
          <a:prstGeom prst="rect">
            <a:avLst/>
          </a:prstGeom>
        </p:spPr>
      </p:pic>
      <p:sp>
        <p:nvSpPr>
          <p:cNvPr id="14" name="TextBox 13">
            <a:extLst>
              <a:ext uri="{FF2B5EF4-FFF2-40B4-BE49-F238E27FC236}">
                <a16:creationId xmlns:a16="http://schemas.microsoft.com/office/drawing/2014/main" id="{18DA802E-DC4E-5824-7CEE-98E108BDFF52}"/>
              </a:ext>
            </a:extLst>
          </p:cNvPr>
          <p:cNvSpPr txBox="1"/>
          <p:nvPr/>
        </p:nvSpPr>
        <p:spPr>
          <a:xfrm>
            <a:off x="6167266" y="1024588"/>
            <a:ext cx="1583754" cy="369332"/>
          </a:xfrm>
          <a:prstGeom prst="rect">
            <a:avLst/>
          </a:prstGeom>
          <a:noFill/>
        </p:spPr>
        <p:txBody>
          <a:bodyPr wrap="square">
            <a:spAutoFit/>
          </a:bodyPr>
          <a:lstStyle/>
          <a:p>
            <a:r>
              <a:rPr lang="en-US" b="1" dirty="0">
                <a:solidFill>
                  <a:schemeClr val="bg1"/>
                </a:solidFill>
              </a:rPr>
              <a:t>The Grand</a:t>
            </a:r>
          </a:p>
        </p:txBody>
      </p:sp>
      <p:pic>
        <p:nvPicPr>
          <p:cNvPr id="15" name="Picture 14">
            <a:extLst>
              <a:ext uri="{FF2B5EF4-FFF2-40B4-BE49-F238E27FC236}">
                <a16:creationId xmlns:a16="http://schemas.microsoft.com/office/drawing/2014/main" id="{A6424B0A-D7FF-4F5D-F4E5-1C2EC926B22C}"/>
              </a:ext>
            </a:extLst>
          </p:cNvPr>
          <p:cNvPicPr>
            <a:picLocks noChangeAspect="1"/>
          </p:cNvPicPr>
          <p:nvPr/>
        </p:nvPicPr>
        <p:blipFill>
          <a:blip r:embed="rId5"/>
          <a:stretch>
            <a:fillRect/>
          </a:stretch>
        </p:blipFill>
        <p:spPr>
          <a:xfrm>
            <a:off x="6113363" y="1369884"/>
            <a:ext cx="2749504" cy="2377301"/>
          </a:xfrm>
          <a:prstGeom prst="rect">
            <a:avLst/>
          </a:prstGeom>
        </p:spPr>
      </p:pic>
      <p:pic>
        <p:nvPicPr>
          <p:cNvPr id="2052" name="Picture 4" descr="No photo description available.">
            <a:extLst>
              <a:ext uri="{FF2B5EF4-FFF2-40B4-BE49-F238E27FC236}">
                <a16:creationId xmlns:a16="http://schemas.microsoft.com/office/drawing/2014/main" id="{C262C48D-EBD5-E6EB-1134-89C21844D2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3956096"/>
            <a:ext cx="2749504" cy="274950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464BC30-D545-B653-AD6B-7D536928D087}"/>
              </a:ext>
            </a:extLst>
          </p:cNvPr>
          <p:cNvSpPr txBox="1"/>
          <p:nvPr/>
        </p:nvSpPr>
        <p:spPr>
          <a:xfrm>
            <a:off x="9066704" y="2203049"/>
            <a:ext cx="2465262" cy="3693319"/>
          </a:xfrm>
          <a:prstGeom prst="rect">
            <a:avLst/>
          </a:prstGeom>
          <a:noFill/>
        </p:spPr>
        <p:txBody>
          <a:bodyPr wrap="square">
            <a:spAutoFit/>
          </a:bodyPr>
          <a:lstStyle/>
          <a:p>
            <a:pPr algn="ctr"/>
            <a:r>
              <a:rPr lang="en-US" dirty="0">
                <a:solidFill>
                  <a:schemeClr val="bg1"/>
                </a:solidFill>
              </a:rPr>
              <a:t>Address: </a:t>
            </a:r>
          </a:p>
          <a:p>
            <a:pPr algn="ctr"/>
            <a:r>
              <a:rPr lang="en-US" dirty="0">
                <a:solidFill>
                  <a:schemeClr val="bg1"/>
                </a:solidFill>
              </a:rPr>
              <a:t>620 3</a:t>
            </a:r>
            <a:r>
              <a:rPr lang="en-US" baseline="30000" dirty="0">
                <a:solidFill>
                  <a:schemeClr val="bg1"/>
                </a:solidFill>
              </a:rPr>
              <a:t>rd</a:t>
            </a:r>
            <a:r>
              <a:rPr lang="en-US" dirty="0">
                <a:solidFill>
                  <a:schemeClr val="bg1"/>
                </a:solidFill>
              </a:rPr>
              <a:t> St.</a:t>
            </a:r>
          </a:p>
          <a:p>
            <a:pPr algn="ctr"/>
            <a:endParaRPr lang="en-US" dirty="0">
              <a:solidFill>
                <a:schemeClr val="bg1"/>
              </a:solidFill>
            </a:endParaRPr>
          </a:p>
          <a:p>
            <a:pPr algn="ctr"/>
            <a:r>
              <a:rPr lang="en-US" dirty="0">
                <a:solidFill>
                  <a:schemeClr val="bg1"/>
                </a:solidFill>
              </a:rPr>
              <a:t>Total Units: 309</a:t>
            </a:r>
          </a:p>
          <a:p>
            <a:pPr algn="ctr"/>
            <a:endParaRPr lang="en-US" dirty="0">
              <a:solidFill>
                <a:schemeClr val="bg1"/>
              </a:solidFill>
            </a:endParaRPr>
          </a:p>
          <a:p>
            <a:pPr algn="ctr"/>
            <a:r>
              <a:rPr lang="en-US" b="1" dirty="0">
                <a:solidFill>
                  <a:schemeClr val="bg1"/>
                </a:solidFill>
              </a:rPr>
              <a:t>Affordable Units: 206</a:t>
            </a:r>
          </a:p>
          <a:p>
            <a:pPr algn="ctr"/>
            <a:endParaRPr lang="en-US" dirty="0">
              <a:solidFill>
                <a:schemeClr val="bg1"/>
              </a:solidFill>
            </a:endParaRPr>
          </a:p>
          <a:p>
            <a:pPr algn="ctr"/>
            <a:r>
              <a:rPr lang="en-US" dirty="0">
                <a:solidFill>
                  <a:schemeClr val="bg1"/>
                </a:solidFill>
              </a:rPr>
              <a:t>Income Level served: 60-140% AMI</a:t>
            </a:r>
          </a:p>
          <a:p>
            <a:pPr algn="ctr"/>
            <a:endParaRPr lang="en-US" dirty="0">
              <a:solidFill>
                <a:schemeClr val="bg1"/>
              </a:solidFill>
            </a:endParaRPr>
          </a:p>
          <a:p>
            <a:pPr algn="ctr"/>
            <a:r>
              <a:rPr lang="en-US" dirty="0">
                <a:solidFill>
                  <a:schemeClr val="bg1"/>
                </a:solidFill>
              </a:rPr>
              <a:t>Funding Source: </a:t>
            </a:r>
          </a:p>
          <a:p>
            <a:pPr algn="ctr"/>
            <a:r>
              <a:rPr lang="en-US" dirty="0">
                <a:solidFill>
                  <a:schemeClr val="bg1"/>
                </a:solidFill>
              </a:rPr>
              <a:t>Local Housing Trust Fund &amp; TIF</a:t>
            </a:r>
          </a:p>
        </p:txBody>
      </p:sp>
    </p:spTree>
    <p:extLst>
      <p:ext uri="{BB962C8B-B14F-4D97-AF65-F5344CB8AC3E}">
        <p14:creationId xmlns:p14="http://schemas.microsoft.com/office/powerpoint/2010/main" val="1780296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08BF-717A-1E59-545C-FE9ACEADBC97}"/>
              </a:ext>
            </a:extLst>
          </p:cNvPr>
          <p:cNvSpPr>
            <a:spLocks noGrp="1"/>
          </p:cNvSpPr>
          <p:nvPr>
            <p:ph type="title"/>
          </p:nvPr>
        </p:nvSpPr>
        <p:spPr/>
        <p:txBody>
          <a:bodyPr/>
          <a:lstStyle/>
          <a:p>
            <a:r>
              <a:rPr lang="en-US" sz="4000" dirty="0">
                <a:latin typeface="+mj-lt"/>
              </a:rPr>
              <a:t>Homelessness/Public Services</a:t>
            </a:r>
          </a:p>
        </p:txBody>
      </p:sp>
      <p:sp>
        <p:nvSpPr>
          <p:cNvPr id="3" name="Text Placeholder 2">
            <a:extLst>
              <a:ext uri="{FF2B5EF4-FFF2-40B4-BE49-F238E27FC236}">
                <a16:creationId xmlns:a16="http://schemas.microsoft.com/office/drawing/2014/main" id="{F5829DBB-3CAE-9956-B6ED-0449AC9E68EA}"/>
              </a:ext>
            </a:extLst>
          </p:cNvPr>
          <p:cNvSpPr>
            <a:spLocks noGrp="1"/>
          </p:cNvSpPr>
          <p:nvPr>
            <p:ph type="body" sz="quarter" idx="10"/>
          </p:nvPr>
        </p:nvSpPr>
        <p:spPr/>
        <p:txBody>
          <a:bodyPr/>
          <a:lstStyle/>
          <a:p>
            <a:pPr marL="0" marR="0" lvl="0" indent="0">
              <a:lnSpc>
                <a:spcPct val="105000"/>
              </a:lnSpc>
              <a:spcBef>
                <a:spcPts val="0"/>
              </a:spcBef>
              <a:spcAft>
                <a:spcPts val="800"/>
              </a:spcAft>
              <a:buSzPts val="1000"/>
              <a:buNone/>
              <a:tabLst>
                <a:tab pos="457200" algn="l"/>
              </a:tabLst>
            </a:pPr>
            <a:r>
              <a:rPr lang="en-US" dirty="0">
                <a:latin typeface="+mj-lt"/>
              </a:rPr>
              <a:t>HCD Community Services Division:</a:t>
            </a:r>
          </a:p>
          <a:p>
            <a:pPr marL="0" marR="0" lvl="0" indent="0">
              <a:lnSpc>
                <a:spcPct val="105000"/>
              </a:lnSpc>
              <a:spcBef>
                <a:spcPts val="0"/>
              </a:spcBef>
              <a:spcAft>
                <a:spcPts val="800"/>
              </a:spcAft>
              <a:buSzPts val="1000"/>
              <a:buNone/>
              <a:tabLst>
                <a:tab pos="457200" algn="l"/>
              </a:tabLst>
            </a:pPr>
            <a:endParaRPr lang="en-US" dirty="0">
              <a:latin typeface="+mj-lt"/>
            </a:endParaRPr>
          </a:p>
          <a:p>
            <a:pPr marR="0" lvl="0">
              <a:lnSpc>
                <a:spcPct val="105000"/>
              </a:lnSpc>
              <a:spcBef>
                <a:spcPts val="0"/>
              </a:spcBef>
              <a:spcAft>
                <a:spcPts val="800"/>
              </a:spcAft>
              <a:buSzPts val="1000"/>
              <a:tabLst>
                <a:tab pos="457200" algn="l"/>
              </a:tabLst>
            </a:pPr>
            <a:r>
              <a:rPr lang="en-US" sz="1800" b="1" dirty="0">
                <a:effectLst/>
                <a:latin typeface="Calibri" panose="020F0502020204030204" pitchFamily="34" charset="0"/>
                <a:ea typeface="Times New Roman" panose="02020603050405020304" pitchFamily="18" charset="0"/>
              </a:rPr>
              <a:t>246</a:t>
            </a:r>
            <a:r>
              <a:rPr lang="en-US" sz="1800" dirty="0">
                <a:effectLst/>
                <a:latin typeface="Calibri" panose="020F0502020204030204" pitchFamily="34" charset="0"/>
                <a:ea typeface="Times New Roman" panose="02020603050405020304" pitchFamily="18" charset="0"/>
              </a:rPr>
              <a:t> individuals experiencing chronic homelessness were </a:t>
            </a:r>
            <a:r>
              <a:rPr lang="en-US" sz="1800" dirty="0">
                <a:solidFill>
                  <a:srgbClr val="FFFF00"/>
                </a:solidFill>
                <a:effectLst/>
                <a:latin typeface="Calibri" panose="020F0502020204030204" pitchFamily="34" charset="0"/>
                <a:ea typeface="Times New Roman" panose="02020603050405020304" pitchFamily="18" charset="0"/>
              </a:rPr>
              <a:t>connected to housing</a:t>
            </a: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R="0" lvl="0">
              <a:lnSpc>
                <a:spcPct val="105000"/>
              </a:lnSpc>
              <a:spcBef>
                <a:spcPts val="0"/>
              </a:spcBef>
              <a:spcAft>
                <a:spcPts val="800"/>
              </a:spcAft>
              <a:buSzPts val="1000"/>
              <a:tabLst>
                <a:tab pos="457200" algn="l"/>
              </a:tabLst>
            </a:pPr>
            <a:r>
              <a:rPr lang="en-US" sz="1800" b="1" dirty="0">
                <a:effectLst/>
                <a:latin typeface="Calibri" panose="020F0502020204030204" pitchFamily="34" charset="0"/>
                <a:ea typeface="Times New Roman" panose="02020603050405020304" pitchFamily="18" charset="0"/>
              </a:rPr>
              <a:t>86</a:t>
            </a:r>
            <a:r>
              <a:rPr lang="en-US" sz="1800" dirty="0">
                <a:effectLst/>
                <a:latin typeface="Calibri" panose="020F0502020204030204" pitchFamily="34" charset="0"/>
                <a:ea typeface="Times New Roman" panose="02020603050405020304" pitchFamily="18" charset="0"/>
              </a:rPr>
              <a:t> individuals experiencing chronic homelessness were </a:t>
            </a:r>
            <a:r>
              <a:rPr lang="en-US" sz="1800" dirty="0">
                <a:solidFill>
                  <a:srgbClr val="FFFF00"/>
                </a:solidFill>
                <a:effectLst/>
                <a:latin typeface="Calibri" panose="020F0502020204030204" pitchFamily="34" charset="0"/>
                <a:ea typeface="Times New Roman" panose="02020603050405020304" pitchFamily="18" charset="0"/>
              </a:rPr>
              <a:t>reconnected with a loved one or family member</a:t>
            </a: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R="0" lvl="0">
              <a:lnSpc>
                <a:spcPct val="105000"/>
              </a:lnSpc>
              <a:spcBef>
                <a:spcPts val="0"/>
              </a:spcBef>
              <a:spcAft>
                <a:spcPts val="800"/>
              </a:spcAft>
              <a:buSzPts val="1000"/>
              <a:tabLst>
                <a:tab pos="457200" algn="l"/>
              </a:tabLst>
            </a:pPr>
            <a:r>
              <a:rPr lang="en-US" sz="1800" b="1" dirty="0">
                <a:effectLst/>
                <a:latin typeface="Calibri" panose="020F0502020204030204" pitchFamily="34" charset="0"/>
                <a:ea typeface="Times New Roman" panose="02020603050405020304" pitchFamily="18" charset="0"/>
              </a:rPr>
              <a:t>317</a:t>
            </a:r>
            <a:r>
              <a:rPr lang="en-US" sz="1800" dirty="0">
                <a:effectLst/>
                <a:latin typeface="Calibri" panose="020F0502020204030204" pitchFamily="34" charset="0"/>
                <a:ea typeface="Times New Roman" panose="02020603050405020304" pitchFamily="18" charset="0"/>
              </a:rPr>
              <a:t> individuals were </a:t>
            </a:r>
            <a:r>
              <a:rPr lang="en-US" sz="1800" dirty="0">
                <a:solidFill>
                  <a:srgbClr val="FFFF00"/>
                </a:solidFill>
                <a:effectLst/>
                <a:latin typeface="Calibri" panose="020F0502020204030204" pitchFamily="34" charset="0"/>
                <a:ea typeface="Times New Roman" panose="02020603050405020304" pitchFamily="18" charset="0"/>
              </a:rPr>
              <a:t>provided with referrals </a:t>
            </a:r>
            <a:r>
              <a:rPr lang="en-US" sz="1800" dirty="0">
                <a:effectLst/>
                <a:latin typeface="Calibri" panose="020F0502020204030204" pitchFamily="34" charset="0"/>
                <a:ea typeface="Times New Roman" panose="02020603050405020304" pitchFamily="18" charset="0"/>
              </a:rPr>
              <a:t>and access to mental health and substance abuse resources. </a:t>
            </a:r>
            <a:endParaRPr lang="en-US" sz="1800" dirty="0">
              <a:effectLst/>
              <a:latin typeface="Calibri" panose="020F0502020204030204" pitchFamily="34" charset="0"/>
              <a:ea typeface="Calibri" panose="020F0502020204030204" pitchFamily="34" charset="0"/>
            </a:endParaRPr>
          </a:p>
          <a:p>
            <a:pPr marR="0" lvl="0">
              <a:lnSpc>
                <a:spcPct val="105000"/>
              </a:lnSpc>
              <a:spcBef>
                <a:spcPts val="0"/>
              </a:spcBef>
              <a:spcAft>
                <a:spcPts val="800"/>
              </a:spcAft>
              <a:buSzPts val="1000"/>
              <a:tabLst>
                <a:tab pos="457200" algn="l"/>
              </a:tabLst>
            </a:pPr>
            <a:r>
              <a:rPr lang="en-US" sz="1800" b="1" dirty="0">
                <a:effectLst/>
                <a:latin typeface="Calibri" panose="020F0502020204030204" pitchFamily="34" charset="0"/>
                <a:ea typeface="Times New Roman" panose="02020603050405020304" pitchFamily="18" charset="0"/>
              </a:rPr>
              <a:t>165</a:t>
            </a:r>
            <a:r>
              <a:rPr lang="en-US" sz="1800" dirty="0">
                <a:effectLst/>
                <a:latin typeface="Calibri" panose="020F0502020204030204" pitchFamily="34" charset="0"/>
                <a:ea typeface="Times New Roman" panose="02020603050405020304" pitchFamily="18" charset="0"/>
              </a:rPr>
              <a:t> local businesses and community groups were </a:t>
            </a:r>
            <a:r>
              <a:rPr lang="en-US" sz="1800" dirty="0">
                <a:solidFill>
                  <a:srgbClr val="FFFF00"/>
                </a:solidFill>
                <a:effectLst/>
                <a:latin typeface="Calibri" panose="020F0502020204030204" pitchFamily="34" charset="0"/>
                <a:ea typeface="Times New Roman" panose="02020603050405020304" pitchFamily="18" charset="0"/>
              </a:rPr>
              <a:t>provided education and resources</a:t>
            </a: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R="0" lvl="0">
              <a:lnSpc>
                <a:spcPct val="105000"/>
              </a:lnSpc>
              <a:spcBef>
                <a:spcPts val="0"/>
              </a:spcBef>
              <a:spcAft>
                <a:spcPts val="800"/>
              </a:spcAft>
              <a:buSzPts val="1000"/>
              <a:tabLst>
                <a:tab pos="457200" algn="l"/>
              </a:tabLst>
            </a:pPr>
            <a:r>
              <a:rPr lang="en-US" sz="1800" b="1" dirty="0">
                <a:effectLst/>
                <a:latin typeface="Calibri" panose="020F0502020204030204" pitchFamily="34" charset="0"/>
                <a:ea typeface="Times New Roman" panose="02020603050405020304" pitchFamily="18" charset="0"/>
              </a:rPr>
              <a:t>232 </a:t>
            </a:r>
            <a:r>
              <a:rPr lang="en-US" sz="1800" dirty="0">
                <a:solidFill>
                  <a:srgbClr val="FFFF00"/>
                </a:solidFill>
                <a:effectLst/>
                <a:latin typeface="Calibri" panose="020F0502020204030204" pitchFamily="34" charset="0"/>
                <a:ea typeface="Times New Roman" panose="02020603050405020304" pitchFamily="18" charset="0"/>
              </a:rPr>
              <a:t>requests for assistance were submitted and addressed </a:t>
            </a:r>
            <a:r>
              <a:rPr lang="en-US" sz="1800" dirty="0">
                <a:effectLst/>
                <a:latin typeface="Calibri" panose="020F0502020204030204" pitchFamily="34" charset="0"/>
                <a:ea typeface="Times New Roman" panose="02020603050405020304" pitchFamily="18" charset="0"/>
              </a:rPr>
              <a:t>through the City’s online Homeless Activity Reporter (HAR). </a:t>
            </a:r>
            <a:endParaRPr lang="en-US" sz="1800" dirty="0">
              <a:effectLst/>
              <a:latin typeface="Calibri" panose="020F0502020204030204" pitchFamily="34" charset="0"/>
              <a:ea typeface="Calibri" panose="020F0502020204030204" pitchFamily="34" charset="0"/>
            </a:endParaRPr>
          </a:p>
          <a:p>
            <a:pPr marR="0" lvl="0">
              <a:lnSpc>
                <a:spcPct val="105000"/>
              </a:lnSpc>
              <a:spcBef>
                <a:spcPts val="0"/>
              </a:spcBef>
              <a:spcAft>
                <a:spcPts val="800"/>
              </a:spcAft>
              <a:buSzPts val="1000"/>
              <a:tabLst>
                <a:tab pos="457200" algn="l"/>
              </a:tabLst>
            </a:pPr>
            <a:r>
              <a:rPr lang="en-US" sz="1800" b="1" dirty="0">
                <a:effectLst/>
                <a:latin typeface="Calibri" panose="020F0502020204030204" pitchFamily="34" charset="0"/>
                <a:ea typeface="Times New Roman" panose="02020603050405020304" pitchFamily="18" charset="0"/>
              </a:rPr>
              <a:t>1,485</a:t>
            </a:r>
            <a:r>
              <a:rPr lang="en-US" sz="1800" dirty="0">
                <a:effectLst/>
                <a:latin typeface="Calibri" panose="020F0502020204030204" pitchFamily="34" charset="0"/>
                <a:ea typeface="Times New Roman" panose="02020603050405020304" pitchFamily="18" charset="0"/>
              </a:rPr>
              <a:t> </a:t>
            </a:r>
            <a:r>
              <a:rPr lang="en-US" sz="1800" dirty="0">
                <a:solidFill>
                  <a:srgbClr val="FFFF00"/>
                </a:solidFill>
                <a:effectLst/>
                <a:latin typeface="Calibri" panose="020F0502020204030204" pitchFamily="34" charset="0"/>
                <a:ea typeface="Times New Roman" panose="02020603050405020304" pitchFamily="18" charset="0"/>
              </a:rPr>
              <a:t>engagement</a:t>
            </a:r>
            <a:r>
              <a:rPr lang="en-US" sz="1800" dirty="0">
                <a:effectLst/>
                <a:latin typeface="Calibri" panose="020F0502020204030204" pitchFamily="34" charset="0"/>
                <a:ea typeface="Times New Roman" panose="02020603050405020304" pitchFamily="18" charset="0"/>
              </a:rPr>
              <a:t>s were conducted through city parks, neighborhoods and targeted areas. </a:t>
            </a:r>
          </a:p>
          <a:p>
            <a:pPr marR="0" lvl="0">
              <a:lnSpc>
                <a:spcPct val="105000"/>
              </a:lnSpc>
              <a:spcBef>
                <a:spcPts val="0"/>
              </a:spcBef>
              <a:spcAft>
                <a:spcPts val="800"/>
              </a:spcAft>
              <a:buSzPts val="1000"/>
              <a:tabLst>
                <a:tab pos="457200" algn="l"/>
              </a:tabLst>
            </a:pPr>
            <a:r>
              <a:rPr lang="en-US" sz="1800" dirty="0">
                <a:solidFill>
                  <a:srgbClr val="FFFF00"/>
                </a:solidFill>
                <a:effectLst/>
                <a:latin typeface="Calibri" panose="020F0502020204030204" pitchFamily="34" charset="0"/>
                <a:ea typeface="Calibri" panose="020F0502020204030204" pitchFamily="34" charset="0"/>
              </a:rPr>
              <a:t>Housing Stabilization Program (HSP) </a:t>
            </a:r>
            <a:r>
              <a:rPr lang="en-US" sz="1800" dirty="0">
                <a:effectLst/>
                <a:latin typeface="Calibri" panose="020F0502020204030204" pitchFamily="34" charset="0"/>
                <a:ea typeface="Calibri" panose="020F0502020204030204" pitchFamily="34" charset="0"/>
              </a:rPr>
              <a:t>provides one-time financial assistance to families and individuals to gain or maintain housing stability: </a:t>
            </a:r>
            <a:r>
              <a:rPr lang="en-US" sz="1800" b="1" dirty="0">
                <a:effectLst/>
                <a:latin typeface="Calibri" panose="020F0502020204030204" pitchFamily="34" charset="0"/>
                <a:ea typeface="Calibri" panose="020F0502020204030204" pitchFamily="34" charset="0"/>
              </a:rPr>
              <a:t>23 households assisted</a:t>
            </a:r>
          </a:p>
          <a:p>
            <a:endParaRPr lang="en-US" dirty="0"/>
          </a:p>
        </p:txBody>
      </p:sp>
    </p:spTree>
    <p:extLst>
      <p:ext uri="{BB962C8B-B14F-4D97-AF65-F5344CB8AC3E}">
        <p14:creationId xmlns:p14="http://schemas.microsoft.com/office/powerpoint/2010/main" val="375521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145C-F35C-4958-321D-820B1176C035}"/>
              </a:ext>
            </a:extLst>
          </p:cNvPr>
          <p:cNvSpPr>
            <a:spLocks noGrp="1"/>
          </p:cNvSpPr>
          <p:nvPr>
            <p:ph type="title"/>
          </p:nvPr>
        </p:nvSpPr>
        <p:spPr/>
        <p:txBody>
          <a:bodyPr/>
          <a:lstStyle/>
          <a:p>
            <a:r>
              <a:rPr lang="en-US" sz="4000" dirty="0">
                <a:latin typeface="+mj-lt"/>
              </a:rPr>
              <a:t>Homelessness/Public Services</a:t>
            </a:r>
          </a:p>
        </p:txBody>
      </p:sp>
      <p:sp>
        <p:nvSpPr>
          <p:cNvPr id="3" name="Text Placeholder 2">
            <a:extLst>
              <a:ext uri="{FF2B5EF4-FFF2-40B4-BE49-F238E27FC236}">
                <a16:creationId xmlns:a16="http://schemas.microsoft.com/office/drawing/2014/main" id="{91239597-A798-35BC-3B69-BDAA5D6BB8F2}"/>
              </a:ext>
            </a:extLst>
          </p:cNvPr>
          <p:cNvSpPr>
            <a:spLocks noGrp="1"/>
          </p:cNvSpPr>
          <p:nvPr>
            <p:ph type="body" sz="quarter" idx="10"/>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Provided utility assistance to low- and moderate-income, elderly residents through the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Serving our Seniors (SOS) </a:t>
            </a:r>
            <a:r>
              <a:rPr lang="en-US" sz="1800" dirty="0">
                <a:effectLst/>
                <a:latin typeface="Calibri" panose="020F0502020204030204" pitchFamily="34" charset="0"/>
                <a:ea typeface="Calibri" panose="020F0502020204030204" pitchFamily="34" charset="0"/>
                <a:cs typeface="Times New Roman" panose="02020603050405020304" pitchFamily="18" charset="0"/>
              </a:rPr>
              <a:t>Program: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2 persons assisted</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Provided financial support to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Esperanza Community Center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the salary and benefits of a community health outreach worker responsible for providing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COVID-19 related health services and education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personal protective equipment, and referrals to community resources: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535 persons assisted</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Partnered with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Florida Agricultural and Mechanical University (FAMU) </a:t>
            </a:r>
            <a:r>
              <a:rPr lang="en-US" sz="1800" dirty="0">
                <a:effectLst/>
                <a:latin typeface="Calibri" panose="020F0502020204030204" pitchFamily="34" charset="0"/>
                <a:ea typeface="Calibri" panose="020F0502020204030204" pitchFamily="34" charset="0"/>
                <a:cs typeface="Times New Roman" panose="02020603050405020304" pitchFamily="18" charset="0"/>
              </a:rPr>
              <a:t>to launch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two community gardens and educational programs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neighborhoods that have limited access to grocery stores, lack healthy food choices, and where food insecurity was exacerbated by the COVID-19 pandemic</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328 persons assisted</a:t>
            </a:r>
            <a:endParaRPr lang="en-US" b="1" dirty="0"/>
          </a:p>
        </p:txBody>
      </p:sp>
      <p:pic>
        <p:nvPicPr>
          <p:cNvPr id="5" name="Picture 4" descr="A group of people posing for a photo&#10;&#10;Description automatically generated">
            <a:extLst>
              <a:ext uri="{FF2B5EF4-FFF2-40B4-BE49-F238E27FC236}">
                <a16:creationId xmlns:a16="http://schemas.microsoft.com/office/drawing/2014/main" id="{21F38C40-597B-4CAD-FD11-55896A4079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065" b="15483"/>
          <a:stretch/>
        </p:blipFill>
        <p:spPr>
          <a:xfrm>
            <a:off x="1756437" y="3835216"/>
            <a:ext cx="3591815" cy="2641782"/>
          </a:xfrm>
          <a:prstGeom prst="rect">
            <a:avLst/>
          </a:prstGeom>
        </p:spPr>
      </p:pic>
      <p:pic>
        <p:nvPicPr>
          <p:cNvPr id="7" name="Picture 6" descr="A group of kids working in a garden&#10;&#10;Description automatically generated">
            <a:extLst>
              <a:ext uri="{FF2B5EF4-FFF2-40B4-BE49-F238E27FC236}">
                <a16:creationId xmlns:a16="http://schemas.microsoft.com/office/drawing/2014/main" id="{48778DC7-013C-8395-2FC5-ABE527581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622" y="3835216"/>
            <a:ext cx="3522377" cy="2641783"/>
          </a:xfrm>
          <a:prstGeom prst="rect">
            <a:avLst/>
          </a:prstGeom>
        </p:spPr>
      </p:pic>
    </p:spTree>
    <p:extLst>
      <p:ext uri="{BB962C8B-B14F-4D97-AF65-F5344CB8AC3E}">
        <p14:creationId xmlns:p14="http://schemas.microsoft.com/office/powerpoint/2010/main" val="3216007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4DD8FC-178C-C437-C57D-E9F7CAB095E1}"/>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F59123A4-6B88-05CB-7F22-EFBEE9CE68FF}"/>
              </a:ext>
            </a:extLst>
          </p:cNvPr>
          <p:cNvSpPr txBox="1"/>
          <p:nvPr/>
        </p:nvSpPr>
        <p:spPr>
          <a:xfrm>
            <a:off x="177617" y="1677496"/>
            <a:ext cx="4354912" cy="3046988"/>
          </a:xfrm>
          <a:prstGeom prst="rect">
            <a:avLst/>
          </a:prstGeom>
          <a:noFill/>
        </p:spPr>
        <p:txBody>
          <a:bodyPr wrap="square" rtlCol="0">
            <a:spAutoFit/>
          </a:bodyPr>
          <a:lstStyle/>
          <a:p>
            <a:pPr algn="ctr"/>
            <a:r>
              <a:rPr lang="en-US" sz="4800" b="1" dirty="0">
                <a:solidFill>
                  <a:schemeClr val="bg1"/>
                </a:solidFill>
              </a:rPr>
              <a:t>PY 2024/25 Action Plan Proposed Activities</a:t>
            </a:r>
          </a:p>
        </p:txBody>
      </p:sp>
    </p:spTree>
    <p:extLst>
      <p:ext uri="{BB962C8B-B14F-4D97-AF65-F5344CB8AC3E}">
        <p14:creationId xmlns:p14="http://schemas.microsoft.com/office/powerpoint/2010/main" val="99860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0935-3280-C18D-156F-62E15A9EEBB9}"/>
              </a:ext>
            </a:extLst>
          </p:cNvPr>
          <p:cNvSpPr>
            <a:spLocks noGrp="1"/>
          </p:cNvSpPr>
          <p:nvPr>
            <p:ph type="title"/>
          </p:nvPr>
        </p:nvSpPr>
        <p:spPr/>
        <p:txBody>
          <a:bodyPr/>
          <a:lstStyle/>
          <a:p>
            <a:r>
              <a:rPr lang="en-US" sz="4000" dirty="0">
                <a:latin typeface="+mj-lt"/>
              </a:rPr>
              <a:t>2024 Action Plan - CDBG</a:t>
            </a:r>
          </a:p>
        </p:txBody>
      </p:sp>
      <p:sp>
        <p:nvSpPr>
          <p:cNvPr id="3" name="Text Placeholder 2">
            <a:extLst>
              <a:ext uri="{FF2B5EF4-FFF2-40B4-BE49-F238E27FC236}">
                <a16:creationId xmlns:a16="http://schemas.microsoft.com/office/drawing/2014/main" id="{3CABECDD-05F1-DDCF-2639-A81B7596EDA5}"/>
              </a:ext>
            </a:extLst>
          </p:cNvPr>
          <p:cNvSpPr>
            <a:spLocks noGrp="1"/>
          </p:cNvSpPr>
          <p:nvPr>
            <p:ph type="body" sz="quarter" idx="10"/>
          </p:nvPr>
        </p:nvSpPr>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1" i="0" u="none" strike="noStrike" kern="1200" cap="none" spc="0" normalizeH="0" baseline="0" noProof="0" dirty="0">
              <a:ln>
                <a:noFill/>
              </a:ln>
              <a:solidFill>
                <a:schemeClr val="bg1"/>
              </a:solidFill>
              <a:effectLst/>
              <a:uLnTx/>
              <a:uFillTx/>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schemeClr val="bg1"/>
                </a:solidFill>
                <a:effectLst/>
                <a:uLnTx/>
                <a:uFillTx/>
              </a:rPr>
              <a:t>TOTAL CDBG Entitlement Funding		</a:t>
            </a:r>
            <a:r>
              <a:rPr lang="en-US" sz="1800" b="1" dirty="0">
                <a:solidFill>
                  <a:schemeClr val="bg1"/>
                </a:solidFill>
              </a:rPr>
              <a:t>     							 $ 1,039,077</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1800" dirty="0">
              <a:solidFill>
                <a:schemeClr val="bg1"/>
              </a:solidFill>
            </a:endParaRPr>
          </a:p>
          <a:p>
            <a:pPr marL="0" lvl="0" indent="0">
              <a:buNone/>
            </a:pPr>
            <a:r>
              <a:rPr lang="en-US" sz="1800" dirty="0">
                <a:solidFill>
                  <a:schemeClr val="bg1"/>
                </a:solidFill>
              </a:rPr>
              <a:t>Public Services (15%)							     $ 155,861</a:t>
            </a:r>
          </a:p>
          <a:p>
            <a:pPr marL="0" indent="0">
              <a:buNone/>
            </a:pPr>
            <a:endParaRPr lang="en-US" sz="1800" dirty="0">
              <a:solidFill>
                <a:schemeClr val="bg1"/>
              </a:solidFill>
            </a:endParaRPr>
          </a:p>
          <a:p>
            <a:pPr marL="0" indent="0">
              <a:buNone/>
            </a:pPr>
            <a:r>
              <a:rPr lang="en-US" sz="1800" dirty="0">
                <a:solidFill>
                  <a:schemeClr val="bg1"/>
                </a:solidFill>
              </a:rPr>
              <a:t>Planning and Administration (20%)					     $ 207,815</a:t>
            </a:r>
          </a:p>
          <a:p>
            <a:pPr marL="0" indent="0">
              <a:buNone/>
            </a:pPr>
            <a:endParaRPr lang="en-US" dirty="0"/>
          </a:p>
          <a:p>
            <a:pPr marL="0" indent="0">
              <a:buNone/>
            </a:pPr>
            <a:r>
              <a:rPr lang="en-US" sz="1800" dirty="0">
                <a:solidFill>
                  <a:schemeClr val="bg1"/>
                </a:solidFill>
              </a:rPr>
              <a:t>Public Facilities/Infrastructure Improvements				</a:t>
            </a:r>
            <a:r>
              <a:rPr lang="en-US" dirty="0"/>
              <a:t>     </a:t>
            </a:r>
            <a:r>
              <a:rPr lang="en-US" sz="1800" dirty="0">
                <a:solidFill>
                  <a:schemeClr val="bg1"/>
                </a:solidFill>
              </a:rPr>
              <a:t>$ 675,400</a:t>
            </a:r>
          </a:p>
          <a:p>
            <a:pPr marL="0" indent="0">
              <a:buNone/>
            </a:pPr>
            <a:endParaRPr lang="en-US" sz="1800" dirty="0">
              <a:solidFill>
                <a:sysClr val="windowText" lastClr="000000"/>
              </a:solidFill>
            </a:endParaRPr>
          </a:p>
          <a:p>
            <a:endParaRPr lang="en-US" dirty="0"/>
          </a:p>
        </p:txBody>
      </p:sp>
    </p:spTree>
    <p:extLst>
      <p:ext uri="{BB962C8B-B14F-4D97-AF65-F5344CB8AC3E}">
        <p14:creationId xmlns:p14="http://schemas.microsoft.com/office/powerpoint/2010/main" val="1277232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CEE1-86AB-793D-74DD-CD1FCF1CD0C7}"/>
              </a:ext>
            </a:extLst>
          </p:cNvPr>
          <p:cNvSpPr>
            <a:spLocks noGrp="1"/>
          </p:cNvSpPr>
          <p:nvPr>
            <p:ph type="title"/>
          </p:nvPr>
        </p:nvSpPr>
        <p:spPr/>
        <p:txBody>
          <a:bodyPr/>
          <a:lstStyle/>
          <a:p>
            <a:r>
              <a:rPr lang="en-US" sz="4000" dirty="0">
                <a:latin typeface="+mj-lt"/>
              </a:rPr>
              <a:t>2024 Action Plan - HOME</a:t>
            </a:r>
          </a:p>
        </p:txBody>
      </p:sp>
      <p:sp>
        <p:nvSpPr>
          <p:cNvPr id="3" name="Text Placeholder 2">
            <a:extLst>
              <a:ext uri="{FF2B5EF4-FFF2-40B4-BE49-F238E27FC236}">
                <a16:creationId xmlns:a16="http://schemas.microsoft.com/office/drawing/2014/main" id="{85323F0F-CF0E-8FB8-FF7B-D6A380380BFA}"/>
              </a:ext>
            </a:extLst>
          </p:cNvPr>
          <p:cNvSpPr>
            <a:spLocks noGrp="1"/>
          </p:cNvSpPr>
          <p:nvPr>
            <p:ph type="body" sz="quarter" idx="10"/>
          </p:nvPr>
        </p:nvSpPr>
        <p:spPr>
          <a:xfrm>
            <a:off x="603348" y="1321190"/>
            <a:ext cx="11379200" cy="5181600"/>
          </a:xfr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schemeClr val="bg1"/>
                </a:solidFill>
                <a:effectLst/>
                <a:uLnTx/>
                <a:uFillTx/>
              </a:rPr>
              <a:t>TOTAL HOME Entitlement Funding									$ 492,244</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chemeClr val="bg1"/>
              </a:solidFill>
              <a:effectLst/>
              <a:uLnTx/>
              <a:uFillTx/>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chemeClr val="bg1"/>
                </a:solidFill>
                <a:effectLst/>
                <a:uLnTx/>
                <a:uFillTx/>
              </a:rPr>
              <a:t>Community Housing Development Organization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chemeClr val="bg1"/>
                </a:solidFill>
                <a:effectLst/>
                <a:uLnTx/>
                <a:uFillTx/>
              </a:rPr>
              <a:t>(CHDO) Set-Aside</a:t>
            </a:r>
            <a:r>
              <a:rPr lang="en-US" sz="1800" dirty="0">
                <a:solidFill>
                  <a:schemeClr val="bg1"/>
                </a:solidFill>
              </a:rPr>
              <a:t> </a:t>
            </a:r>
            <a:r>
              <a:rPr kumimoji="0" lang="en-US" sz="1800" b="0" i="0" u="none" strike="noStrike" kern="1200" cap="none" spc="0" normalizeH="0" baseline="0" noProof="0" dirty="0">
                <a:ln>
                  <a:noFill/>
                </a:ln>
                <a:solidFill>
                  <a:schemeClr val="bg1"/>
                </a:solidFill>
                <a:effectLst/>
                <a:uLnTx/>
                <a:uFillTx/>
              </a:rPr>
              <a:t>(15%)								 			  	   $ </a:t>
            </a:r>
            <a:r>
              <a:rPr lang="en-US" sz="1800" dirty="0">
                <a:solidFill>
                  <a:schemeClr val="bg1"/>
                </a:solidFill>
              </a:rPr>
              <a:t>73,836</a:t>
            </a:r>
            <a:endParaRPr kumimoji="0" lang="en-US" sz="1800" b="0" i="0" u="none" strike="noStrike" kern="1200" cap="none" spc="0" normalizeH="0" baseline="0" noProof="0" dirty="0">
              <a:ln>
                <a:noFill/>
              </a:ln>
              <a:solidFill>
                <a:schemeClr val="bg1"/>
              </a:solidFill>
              <a:effectLst/>
              <a:uLnTx/>
              <a:uFillTx/>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chemeClr val="bg1"/>
              </a:solidFill>
              <a:effectLst/>
              <a:uLnTx/>
              <a:uFillTx/>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chemeClr val="bg1"/>
                </a:solidFill>
                <a:effectLst/>
                <a:uLnTx/>
                <a:uFillTx/>
              </a:rPr>
              <a:t>HOME Program Administration (10%)									  $  49,224</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indent="0" defTabSz="457200">
              <a:spcBef>
                <a:spcPct val="20000"/>
              </a:spcBef>
              <a:spcAft>
                <a:spcPts val="0"/>
              </a:spcAft>
              <a:buNone/>
              <a:defRPr/>
            </a:pPr>
            <a:r>
              <a:rPr kumimoji="0" lang="en-US" sz="1800" b="0" i="0" u="none" strike="noStrike" kern="1200" cap="none" spc="0" normalizeH="0" baseline="0" noProof="0" dirty="0">
                <a:ln>
                  <a:noFill/>
                </a:ln>
                <a:solidFill>
                  <a:schemeClr val="bg1"/>
                </a:solidFill>
                <a:effectLst/>
                <a:uLnTx/>
                <a:uFillTx/>
              </a:rPr>
              <a:t>New Construction/Housing Development</a:t>
            </a:r>
            <a:r>
              <a:rPr kumimoji="0" lang="en-US" sz="1800" b="0" i="0" u="none" strike="noStrike" kern="1200" cap="none" spc="0" normalizeH="0" noProof="0" dirty="0">
                <a:ln>
                  <a:noFill/>
                </a:ln>
                <a:solidFill>
                  <a:schemeClr val="bg1"/>
                </a:solidFill>
                <a:effectLst/>
                <a:uLnTx/>
                <a:uFillTx/>
              </a:rPr>
              <a:t>								  $ 369,183</a:t>
            </a:r>
            <a:endParaRPr kumimoji="0" lang="en-US" sz="1800" b="0" i="0" u="none" strike="noStrike" kern="1200" cap="none" spc="0" normalizeH="0" baseline="0" noProof="0" dirty="0">
              <a:ln>
                <a:noFill/>
              </a:ln>
              <a:solidFill>
                <a:schemeClr val="bg1"/>
              </a:solidFill>
              <a:effectLst/>
              <a:uLnTx/>
              <a:uFillTx/>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chemeClr val="bg1"/>
              </a:solidFill>
              <a:effectLst/>
              <a:uLnTx/>
              <a:uFillTx/>
            </a:endParaRPr>
          </a:p>
          <a:p>
            <a:pPr marL="0" indent="0">
              <a:buNone/>
            </a:pPr>
            <a:endParaRPr lang="en-US" dirty="0"/>
          </a:p>
          <a:p>
            <a:pPr marL="0" indent="0">
              <a:buNone/>
            </a:pPr>
            <a:r>
              <a:rPr lang="en-US" dirty="0"/>
              <a:t>Plus – Any Program Income accumulated throughout PY 23/24 	      	  ~ $34,059 as of 4/2024</a:t>
            </a:r>
          </a:p>
        </p:txBody>
      </p:sp>
    </p:spTree>
    <p:extLst>
      <p:ext uri="{BB962C8B-B14F-4D97-AF65-F5344CB8AC3E}">
        <p14:creationId xmlns:p14="http://schemas.microsoft.com/office/powerpoint/2010/main" val="3392521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A0A-7F42-7CE1-2420-485975992B1A}"/>
              </a:ext>
            </a:extLst>
          </p:cNvPr>
          <p:cNvSpPr>
            <a:spLocks noGrp="1"/>
          </p:cNvSpPr>
          <p:nvPr>
            <p:ph type="title"/>
          </p:nvPr>
        </p:nvSpPr>
        <p:spPr/>
        <p:txBody>
          <a:bodyPr/>
          <a:lstStyle/>
          <a:p>
            <a:r>
              <a:rPr lang="en-US" sz="4000" dirty="0">
                <a:latin typeface="+mj-lt"/>
              </a:rPr>
              <a:t>2024 Action Plan - HOPWA</a:t>
            </a:r>
          </a:p>
        </p:txBody>
      </p:sp>
      <p:sp>
        <p:nvSpPr>
          <p:cNvPr id="3" name="Text Placeholder 2">
            <a:extLst>
              <a:ext uri="{FF2B5EF4-FFF2-40B4-BE49-F238E27FC236}">
                <a16:creationId xmlns:a16="http://schemas.microsoft.com/office/drawing/2014/main" id="{701123D3-1D8C-1048-A549-443EE94B7970}"/>
              </a:ext>
            </a:extLst>
          </p:cNvPr>
          <p:cNvSpPr>
            <a:spLocks noGrp="1"/>
          </p:cNvSpPr>
          <p:nvPr>
            <p:ph type="body" sz="quarter" idx="10"/>
          </p:nvPr>
        </p:nvSpPr>
        <p:spPr/>
        <p:txBody>
          <a:bodyPr/>
          <a:lstStyle/>
          <a:p>
            <a:pPr marL="0" lvl="0" indent="0">
              <a:buNone/>
            </a:pPr>
            <a:r>
              <a:rPr kumimoji="0" lang="en-US" sz="1800" b="1" i="0" u="none" strike="noStrike" kern="1200" cap="none" spc="0" normalizeH="0" baseline="0" noProof="0" dirty="0">
                <a:ln>
                  <a:noFill/>
                </a:ln>
                <a:solidFill>
                  <a:schemeClr val="bg1"/>
                </a:solidFill>
                <a:effectLst/>
                <a:uLnTx/>
                <a:uFillTx/>
              </a:rPr>
              <a:t>TOTAL HOPWA Funding	  					</a:t>
            </a:r>
            <a:r>
              <a:rPr lang="en-US" sz="1800" b="1" dirty="0">
                <a:solidFill>
                  <a:schemeClr val="bg1"/>
                </a:solidFill>
              </a:rPr>
              <a:t>$3,670,002</a:t>
            </a:r>
          </a:p>
          <a:p>
            <a:pPr marL="0" lvl="0" indent="0">
              <a:buNone/>
            </a:pPr>
            <a:endParaRPr kumimoji="0" lang="en-US" sz="1800" b="1" i="0" u="none" strike="noStrike" kern="1200" cap="none" spc="0" normalizeH="0" baseline="0" noProof="0" dirty="0">
              <a:ln>
                <a:noFill/>
              </a:ln>
              <a:solidFill>
                <a:schemeClr val="bg1"/>
              </a:solidFill>
              <a:effectLst/>
              <a:uLnTx/>
              <a:uFillTx/>
            </a:endParaRPr>
          </a:p>
          <a:p>
            <a:pPr marL="0" lvl="0" indent="0">
              <a:buNone/>
            </a:pPr>
            <a:r>
              <a:rPr kumimoji="0" lang="en-US" sz="1800" b="0" i="0" u="none" strike="noStrike" kern="1200" cap="none" spc="0" normalizeH="0" baseline="0" noProof="0" dirty="0">
                <a:ln>
                  <a:noFill/>
                </a:ln>
                <a:solidFill>
                  <a:schemeClr val="bg1"/>
                </a:solidFill>
                <a:effectLst/>
                <a:uLnTx/>
                <a:uFillTx/>
              </a:rPr>
              <a:t>Tenant-Based Rental Assistance</a:t>
            </a:r>
            <a:r>
              <a:rPr lang="en-US" sz="1800" dirty="0">
                <a:solidFill>
                  <a:schemeClr val="bg1"/>
                </a:solidFill>
              </a:rPr>
              <a:t>	 &amp; Supportive Services	</a:t>
            </a:r>
            <a:r>
              <a:rPr kumimoji="0" lang="en-US" sz="1800" b="0" i="0" u="none" strike="noStrike" kern="1200" cap="none" spc="0" normalizeH="0" baseline="0" noProof="0" dirty="0">
                <a:ln>
                  <a:noFill/>
                </a:ln>
                <a:solidFill>
                  <a:schemeClr val="bg1"/>
                </a:solidFill>
                <a:effectLst/>
                <a:uLnTx/>
                <a:uFillTx/>
              </a:rPr>
              <a:t>		  </a:t>
            </a:r>
            <a:r>
              <a:rPr lang="en-US" sz="1800" dirty="0">
                <a:solidFill>
                  <a:schemeClr val="bg1"/>
                </a:solidFill>
              </a:rPr>
              <a:t>$3,310,709</a:t>
            </a:r>
          </a:p>
          <a:p>
            <a:pPr marL="0" lvl="0" indent="0">
              <a:buNone/>
            </a:pPr>
            <a:endParaRPr lang="en-US" sz="1800" dirty="0">
              <a:solidFill>
                <a:schemeClr val="bg1"/>
              </a:solidFill>
            </a:endParaRPr>
          </a:p>
          <a:p>
            <a:pPr marL="0" lvl="0" indent="0">
              <a:buNone/>
            </a:pPr>
            <a:r>
              <a:rPr kumimoji="0" lang="en-US" sz="1800" b="0" i="0" u="none" strike="noStrike" kern="1200" cap="none" spc="0" normalizeH="0" baseline="0" noProof="0" dirty="0">
                <a:ln>
                  <a:noFill/>
                </a:ln>
                <a:solidFill>
                  <a:schemeClr val="bg1"/>
                </a:solidFill>
                <a:effectLst/>
                <a:uLnTx/>
                <a:uFillTx/>
              </a:rPr>
              <a:t>Project Sponsor Administration	(7%)					     </a:t>
            </a:r>
            <a:r>
              <a:rPr lang="en-US" sz="1800" dirty="0">
                <a:solidFill>
                  <a:schemeClr val="bg1"/>
                </a:solidFill>
              </a:rPr>
              <a:t>$249,193</a:t>
            </a:r>
          </a:p>
          <a:p>
            <a:pPr marL="0" lvl="0" indent="0">
              <a:buNone/>
            </a:pPr>
            <a:endParaRPr lang="en-US" sz="1800" dirty="0">
              <a:solidFill>
                <a:schemeClr val="bg1"/>
              </a:solidFil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800" dirty="0">
                <a:solidFill>
                  <a:schemeClr val="bg1"/>
                </a:solidFill>
              </a:rPr>
              <a:t>Grantee </a:t>
            </a:r>
            <a:r>
              <a:rPr kumimoji="0" lang="en-US" sz="1800" b="0" i="0" u="none" strike="noStrike" kern="1200" cap="none" spc="0" normalizeH="0" baseline="0" noProof="0" dirty="0">
                <a:ln>
                  <a:noFill/>
                </a:ln>
                <a:solidFill>
                  <a:schemeClr val="bg1"/>
                </a:solidFill>
                <a:effectLst/>
                <a:uLnTx/>
                <a:uFillTx/>
              </a:rPr>
              <a:t>Program Administration (3%)								           $110,100</a:t>
            </a:r>
          </a:p>
          <a:p>
            <a:endParaRPr lang="en-US" dirty="0"/>
          </a:p>
        </p:txBody>
      </p:sp>
    </p:spTree>
    <p:extLst>
      <p:ext uri="{BB962C8B-B14F-4D97-AF65-F5344CB8AC3E}">
        <p14:creationId xmlns:p14="http://schemas.microsoft.com/office/powerpoint/2010/main" val="2818224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383B-C1B4-C961-0E51-ED3C747FD7A9}"/>
              </a:ext>
            </a:extLst>
          </p:cNvPr>
          <p:cNvSpPr>
            <a:spLocks noGrp="1"/>
          </p:cNvSpPr>
          <p:nvPr>
            <p:ph type="title"/>
          </p:nvPr>
        </p:nvSpPr>
        <p:spPr/>
        <p:txBody>
          <a:bodyPr/>
          <a:lstStyle/>
          <a:p>
            <a:r>
              <a:rPr lang="en-US" sz="4000" dirty="0">
                <a:latin typeface="+mn-lt"/>
              </a:rPr>
              <a:t>What’s Ahead for the Action Plan</a:t>
            </a:r>
          </a:p>
        </p:txBody>
      </p:sp>
      <p:graphicFrame>
        <p:nvGraphicFramePr>
          <p:cNvPr id="4" name="Diagram 3">
            <a:extLst>
              <a:ext uri="{FF2B5EF4-FFF2-40B4-BE49-F238E27FC236}">
                <a16:creationId xmlns:a16="http://schemas.microsoft.com/office/drawing/2014/main" id="{4BB96DF5-DC4D-B7F8-9577-523C02C89E1D}"/>
              </a:ext>
            </a:extLst>
          </p:cNvPr>
          <p:cNvGraphicFramePr/>
          <p:nvPr>
            <p:extLst>
              <p:ext uri="{D42A27DB-BD31-4B8C-83A1-F6EECF244321}">
                <p14:modId xmlns:p14="http://schemas.microsoft.com/office/powerpoint/2010/main" val="2403328870"/>
              </p:ext>
            </p:extLst>
          </p:nvPr>
        </p:nvGraphicFramePr>
        <p:xfrm>
          <a:off x="1709069" y="1664822"/>
          <a:ext cx="9263731" cy="4260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6874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E147BA-C8DC-B65C-2DA2-C15638384C20}"/>
              </a:ext>
            </a:extLst>
          </p:cNvPr>
          <p:cNvSpPr txBox="1"/>
          <p:nvPr/>
        </p:nvSpPr>
        <p:spPr>
          <a:xfrm>
            <a:off x="2466536" y="2105561"/>
            <a:ext cx="7258928" cy="1323439"/>
          </a:xfrm>
          <a:prstGeom prst="rect">
            <a:avLst/>
          </a:prstGeom>
          <a:noFill/>
        </p:spPr>
        <p:txBody>
          <a:bodyPr wrap="square">
            <a:spAutoFit/>
          </a:bodyPr>
          <a:lstStyle/>
          <a:p>
            <a:pPr algn="ctr"/>
            <a:r>
              <a:rPr lang="en-US" sz="4000" b="1" dirty="0">
                <a:solidFill>
                  <a:schemeClr val="bg1"/>
                </a:solidFill>
                <a:latin typeface="+mj-lt"/>
              </a:rPr>
              <a:t>Questions or Comments </a:t>
            </a:r>
            <a:br>
              <a:rPr lang="en-US" sz="4000" b="1" dirty="0">
                <a:solidFill>
                  <a:schemeClr val="bg1"/>
                </a:solidFill>
                <a:latin typeface="+mj-lt"/>
              </a:rPr>
            </a:br>
            <a:r>
              <a:rPr lang="en-US" sz="4000" b="1" dirty="0">
                <a:solidFill>
                  <a:schemeClr val="bg1"/>
                </a:solidFill>
                <a:latin typeface="+mj-lt"/>
              </a:rPr>
              <a:t>from the Public</a:t>
            </a:r>
            <a:endParaRPr lang="en-US" sz="4000" b="1" dirty="0">
              <a:solidFill>
                <a:schemeClr val="bg1"/>
              </a:solidFill>
            </a:endParaRPr>
          </a:p>
        </p:txBody>
      </p:sp>
    </p:spTree>
    <p:extLst>
      <p:ext uri="{BB962C8B-B14F-4D97-AF65-F5344CB8AC3E}">
        <p14:creationId xmlns:p14="http://schemas.microsoft.com/office/powerpoint/2010/main" val="379293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435547-50A5-EE9B-2466-14F0CFDE94B9}"/>
              </a:ext>
            </a:extLst>
          </p:cNvPr>
          <p:cNvSpPr>
            <a:spLocks noGrp="1"/>
          </p:cNvSpPr>
          <p:nvPr>
            <p:ph type="body" sz="quarter" idx="10"/>
          </p:nvPr>
        </p:nvSpPr>
        <p:spPr/>
        <p:txBody>
          <a:bodyPr/>
          <a:lstStyle/>
          <a:p>
            <a:pPr marL="0" indent="0" algn="ctr">
              <a:buNone/>
            </a:pPr>
            <a:endParaRPr lang="en-US" sz="1800" dirty="0">
              <a:solidFill>
                <a:schemeClr val="bg1"/>
              </a:solidFill>
            </a:endParaRPr>
          </a:p>
          <a:p>
            <a:pPr marL="0" indent="0" algn="ctr">
              <a:buNone/>
            </a:pPr>
            <a:endParaRPr lang="en-US" dirty="0"/>
          </a:p>
          <a:p>
            <a:pPr marL="0" indent="0" algn="ctr">
              <a:buNone/>
            </a:pPr>
            <a:r>
              <a:rPr lang="en-US" sz="2400" dirty="0">
                <a:solidFill>
                  <a:schemeClr val="bg1"/>
                </a:solidFill>
              </a:rPr>
              <a:t>Any other comments and/or questions, please contact:</a:t>
            </a:r>
          </a:p>
          <a:p>
            <a:pPr marL="0" indent="0" algn="ctr">
              <a:buNone/>
            </a:pPr>
            <a:endParaRPr lang="en-US" sz="2400" dirty="0">
              <a:solidFill>
                <a:schemeClr val="bg1"/>
              </a:solidFill>
              <a:latin typeface="+mn-lt"/>
            </a:endParaRPr>
          </a:p>
          <a:p>
            <a:pPr marL="0" indent="0" algn="ctr">
              <a:buNone/>
            </a:pPr>
            <a:r>
              <a:rPr lang="en-US" sz="2400" dirty="0">
                <a:solidFill>
                  <a:schemeClr val="bg1"/>
                </a:solidFill>
                <a:latin typeface="+mn-lt"/>
              </a:rPr>
              <a:t>Kimberly Spence</a:t>
            </a:r>
            <a:br>
              <a:rPr lang="en-US" sz="2400" dirty="0">
                <a:solidFill>
                  <a:schemeClr val="bg1"/>
                </a:solidFill>
                <a:latin typeface="+mn-lt"/>
              </a:rPr>
            </a:br>
            <a:r>
              <a:rPr lang="en-US" sz="2400" dirty="0">
                <a:solidFill>
                  <a:schemeClr val="bg1"/>
                </a:solidFill>
                <a:latin typeface="+mn-lt"/>
              </a:rPr>
              <a:t>HCD Assistant Director</a:t>
            </a:r>
            <a:br>
              <a:rPr lang="en-US" sz="2400" dirty="0">
                <a:solidFill>
                  <a:schemeClr val="bg1"/>
                </a:solidFill>
                <a:latin typeface="+mn-lt"/>
              </a:rPr>
            </a:br>
            <a:r>
              <a:rPr lang="en-US" sz="2400" dirty="0">
                <a:solidFill>
                  <a:schemeClr val="bg1"/>
                </a:solidFill>
                <a:latin typeface="+mn-lt"/>
              </a:rPr>
              <a:t>ksspence@wpb.org</a:t>
            </a:r>
            <a:br>
              <a:rPr lang="en-US" sz="2400" dirty="0">
                <a:solidFill>
                  <a:schemeClr val="bg1"/>
                </a:solidFill>
                <a:latin typeface="+mn-lt"/>
              </a:rPr>
            </a:br>
            <a:r>
              <a:rPr lang="en-US" sz="2400" dirty="0">
                <a:solidFill>
                  <a:schemeClr val="bg1"/>
                </a:solidFill>
                <a:latin typeface="+mn-lt"/>
              </a:rPr>
              <a:t>561-822-1250</a:t>
            </a:r>
          </a:p>
          <a:p>
            <a:pPr marL="0" indent="0" algn="ctr">
              <a:buNone/>
            </a:pPr>
            <a:r>
              <a:rPr lang="en-US" sz="2400" dirty="0">
                <a:solidFill>
                  <a:srgbClr val="FFFF00"/>
                </a:solidFill>
                <a:effectLst/>
                <a:latin typeface="+mj-lt"/>
                <a:ea typeface="Calibri" panose="020F0502020204030204" pitchFamily="34" charset="0"/>
                <a:hlinkClick r:id="rId2">
                  <a:extLst>
                    <a:ext uri="{A12FA001-AC4F-418D-AE19-62706E023703}">
                      <ahyp:hlinkClr xmlns:ahyp="http://schemas.microsoft.com/office/drawing/2018/hyperlinkcolor" val="tx"/>
                    </a:ext>
                  </a:extLst>
                </a:hlinkClick>
              </a:rPr>
              <a:t>http://wpb.org/housing</a:t>
            </a:r>
            <a:endParaRPr lang="en-US" sz="2400" dirty="0">
              <a:solidFill>
                <a:srgbClr val="FFFF00"/>
              </a:solidFill>
              <a:effectLst/>
              <a:latin typeface="+mj-lt"/>
              <a:ea typeface="Calibri" panose="020F0502020204030204" pitchFamily="34" charset="0"/>
            </a:endParaRPr>
          </a:p>
          <a:p>
            <a:pPr marL="0" indent="0" algn="ctr">
              <a:buNone/>
            </a:pPr>
            <a:r>
              <a:rPr lang="en-US" sz="1800" dirty="0">
                <a:solidFill>
                  <a:schemeClr val="bg1"/>
                </a:solidFill>
                <a:effectLst/>
                <a:ea typeface="Calibri" panose="020F0502020204030204" pitchFamily="34" charset="0"/>
              </a:rPr>
              <a:t> </a:t>
            </a:r>
          </a:p>
          <a:p>
            <a:pPr marL="0" indent="0" algn="ctr">
              <a:buNone/>
            </a:pPr>
            <a:endParaRPr lang="en-US" sz="1800" dirty="0">
              <a:solidFill>
                <a:schemeClr val="bg1"/>
              </a:solidFill>
              <a:effectLst/>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170882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7F3E-B508-A4E2-D57D-64DF800329DF}"/>
              </a:ext>
            </a:extLst>
          </p:cNvPr>
          <p:cNvSpPr>
            <a:spLocks noGrp="1"/>
          </p:cNvSpPr>
          <p:nvPr>
            <p:ph type="title"/>
          </p:nvPr>
        </p:nvSpPr>
        <p:spPr/>
        <p:txBody>
          <a:bodyPr/>
          <a:lstStyle/>
          <a:p>
            <a:r>
              <a:rPr lang="en-US" sz="4000" dirty="0">
                <a:latin typeface="+mn-lt"/>
              </a:rPr>
              <a:t>Agenda</a:t>
            </a:r>
          </a:p>
        </p:txBody>
      </p:sp>
      <p:sp>
        <p:nvSpPr>
          <p:cNvPr id="3" name="Text Placeholder 2">
            <a:extLst>
              <a:ext uri="{FF2B5EF4-FFF2-40B4-BE49-F238E27FC236}">
                <a16:creationId xmlns:a16="http://schemas.microsoft.com/office/drawing/2014/main" id="{A0689F4D-5C6D-A319-3EF6-73F51521B5AB}"/>
              </a:ext>
            </a:extLst>
          </p:cNvPr>
          <p:cNvSpPr>
            <a:spLocks noGrp="1"/>
          </p:cNvSpPr>
          <p:nvPr>
            <p:ph type="body" sz="quarter" idx="10"/>
          </p:nvPr>
        </p:nvSpPr>
        <p:spPr/>
        <p:txBody>
          <a:bodyPr/>
          <a:lstStyle/>
          <a:p>
            <a:pPr marL="0" indent="0">
              <a:buNone/>
            </a:pPr>
            <a:endParaRPr lang="en-US" sz="3200" dirty="0">
              <a:latin typeface="+mj-lt"/>
            </a:endParaRPr>
          </a:p>
          <a:p>
            <a:r>
              <a:rPr lang="en-US" sz="3200" dirty="0">
                <a:latin typeface="+mj-lt"/>
              </a:rPr>
              <a:t>Consolidated Planning Process &amp; Overview of HUD Programs</a:t>
            </a:r>
          </a:p>
          <a:p>
            <a:r>
              <a:rPr lang="en-US" sz="3200" dirty="0">
                <a:latin typeface="+mj-lt"/>
              </a:rPr>
              <a:t>PY 2022-2023 Accomplishments and Current Projects</a:t>
            </a:r>
          </a:p>
          <a:p>
            <a:r>
              <a:rPr lang="en-US" sz="3200" dirty="0">
                <a:latin typeface="+mj-lt"/>
              </a:rPr>
              <a:t>PY 2024-2025 Proposed Action Plan Activities</a:t>
            </a:r>
          </a:p>
          <a:p>
            <a:r>
              <a:rPr lang="en-US" sz="3200" dirty="0">
                <a:latin typeface="+mj-lt"/>
              </a:rPr>
              <a:t>Comments from the Public </a:t>
            </a:r>
          </a:p>
          <a:p>
            <a:endParaRPr lang="en-US" dirty="0"/>
          </a:p>
        </p:txBody>
      </p:sp>
    </p:spTree>
    <p:extLst>
      <p:ext uri="{BB962C8B-B14F-4D97-AF65-F5344CB8AC3E}">
        <p14:creationId xmlns:p14="http://schemas.microsoft.com/office/powerpoint/2010/main" val="900085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E633-EF2C-15E1-9CAC-55A90EBD8EDE}"/>
              </a:ext>
            </a:extLst>
          </p:cNvPr>
          <p:cNvSpPr>
            <a:spLocks noGrp="1"/>
          </p:cNvSpPr>
          <p:nvPr>
            <p:ph type="title"/>
          </p:nvPr>
        </p:nvSpPr>
        <p:spPr/>
        <p:txBody>
          <a:bodyPr/>
          <a:lstStyle/>
          <a:p>
            <a:r>
              <a:rPr lang="en-US" sz="4000" dirty="0">
                <a:latin typeface="+mj-lt"/>
              </a:rPr>
              <a:t>Consolidated Planning Process</a:t>
            </a:r>
          </a:p>
        </p:txBody>
      </p:sp>
      <p:sp>
        <p:nvSpPr>
          <p:cNvPr id="3" name="Text Placeholder 2">
            <a:extLst>
              <a:ext uri="{FF2B5EF4-FFF2-40B4-BE49-F238E27FC236}">
                <a16:creationId xmlns:a16="http://schemas.microsoft.com/office/drawing/2014/main" id="{C7A28F51-0B0B-64C7-34AC-CB561B0D2602}"/>
              </a:ext>
            </a:extLst>
          </p:cNvPr>
          <p:cNvSpPr>
            <a:spLocks noGrp="1"/>
          </p:cNvSpPr>
          <p:nvPr>
            <p:ph type="body" sz="quarter" idx="10"/>
          </p:nvPr>
        </p:nvSpPr>
        <p:spPr>
          <a:xfrm>
            <a:off x="406400" y="990600"/>
            <a:ext cx="5422900" cy="5588000"/>
          </a:xfrm>
        </p:spPr>
        <p:txBody>
          <a:bodyPr/>
          <a:lstStyle/>
          <a:p>
            <a:pPr marL="0" indent="0" eaLnBrk="1" hangingPunct="1">
              <a:spcBef>
                <a:spcPct val="0"/>
              </a:spcBef>
              <a:buClrTx/>
              <a:buSzTx/>
              <a:buFontTx/>
              <a:buNone/>
            </a:pPr>
            <a:r>
              <a:rPr lang="en-US" altLang="en-US" sz="2400" dirty="0">
                <a:solidFill>
                  <a:schemeClr val="bg1"/>
                </a:solidFill>
                <a:latin typeface="+mn-lt"/>
              </a:rPr>
              <a:t>A </a:t>
            </a:r>
            <a:r>
              <a:rPr lang="en-US" altLang="en-US" sz="2400" b="1" dirty="0">
                <a:solidFill>
                  <a:srgbClr val="FFFF00"/>
                </a:solidFill>
                <a:latin typeface="+mn-lt"/>
              </a:rPr>
              <a:t>Consolidated Plan </a:t>
            </a:r>
            <a:r>
              <a:rPr lang="en-US" altLang="en-US" sz="2400" b="1" dirty="0">
                <a:solidFill>
                  <a:schemeClr val="bg1"/>
                </a:solidFill>
                <a:latin typeface="+mn-lt"/>
              </a:rPr>
              <a:t>(24 CFR Part 91) </a:t>
            </a:r>
            <a:r>
              <a:rPr lang="en-US" altLang="en-US" sz="2400" dirty="0">
                <a:solidFill>
                  <a:schemeClr val="bg1"/>
                </a:solidFill>
                <a:latin typeface="+mn-lt"/>
              </a:rPr>
              <a:t>is the </a:t>
            </a:r>
            <a:r>
              <a:rPr lang="en-US" altLang="en-US" sz="2400" dirty="0">
                <a:solidFill>
                  <a:srgbClr val="FFFF00"/>
                </a:solidFill>
                <a:latin typeface="+mn-lt"/>
              </a:rPr>
              <a:t>5-year plan</a:t>
            </a:r>
            <a:r>
              <a:rPr lang="en-US" altLang="en-US" sz="2400" dirty="0">
                <a:solidFill>
                  <a:schemeClr val="bg1"/>
                </a:solidFill>
                <a:latin typeface="+mn-lt"/>
              </a:rPr>
              <a:t> submitted to the </a:t>
            </a:r>
            <a:r>
              <a:rPr lang="en-US" altLang="en-US" sz="2400" dirty="0">
                <a:solidFill>
                  <a:srgbClr val="FFFF00"/>
                </a:solidFill>
                <a:latin typeface="+mn-lt"/>
              </a:rPr>
              <a:t>U.S. Department of Housing and Urban Development (HUD) </a:t>
            </a:r>
            <a:r>
              <a:rPr lang="en-US" altLang="en-US" sz="2400" dirty="0">
                <a:solidFill>
                  <a:schemeClr val="bg1"/>
                </a:solidFill>
                <a:latin typeface="+mn-lt"/>
              </a:rPr>
              <a:t>that serves as the comprehensive housing affordability strategy, community development plan, and </a:t>
            </a:r>
            <a:r>
              <a:rPr lang="en-US" altLang="en-US" sz="2400" dirty="0">
                <a:solidFill>
                  <a:srgbClr val="FFFF00"/>
                </a:solidFill>
                <a:latin typeface="+mn-lt"/>
              </a:rPr>
              <a:t>submission for funding</a:t>
            </a:r>
            <a:r>
              <a:rPr lang="en-US" altLang="en-US" sz="2400" dirty="0">
                <a:solidFill>
                  <a:schemeClr val="bg1"/>
                </a:solidFill>
                <a:latin typeface="+mn-lt"/>
              </a:rPr>
              <a:t> under the following federal formula grant programs: </a:t>
            </a:r>
          </a:p>
          <a:p>
            <a:pPr marL="512763" indent="-227013" eaLnBrk="1" hangingPunct="1">
              <a:spcBef>
                <a:spcPct val="0"/>
              </a:spcBef>
              <a:spcAft>
                <a:spcPts val="0"/>
              </a:spcAft>
              <a:buClrTx/>
              <a:buSzTx/>
              <a:buFont typeface="Wingdings" panose="05000000000000000000" pitchFamily="2" charset="2"/>
              <a:buChar char="§"/>
            </a:pPr>
            <a:r>
              <a:rPr lang="en-US" altLang="en-US" sz="2400" dirty="0">
                <a:solidFill>
                  <a:schemeClr val="bg1"/>
                </a:solidFill>
                <a:latin typeface="+mn-lt"/>
              </a:rPr>
              <a:t>Community Development Block Grant </a:t>
            </a:r>
            <a:r>
              <a:rPr lang="en-US" altLang="en-US" sz="2400" b="1" dirty="0">
                <a:solidFill>
                  <a:srgbClr val="FFFF00"/>
                </a:solidFill>
                <a:latin typeface="+mn-lt"/>
              </a:rPr>
              <a:t>(CDBG) </a:t>
            </a:r>
            <a:r>
              <a:rPr lang="en-US" altLang="en-US" sz="2400" dirty="0">
                <a:solidFill>
                  <a:schemeClr val="bg1"/>
                </a:solidFill>
                <a:latin typeface="+mn-lt"/>
              </a:rPr>
              <a:t>Program</a:t>
            </a:r>
          </a:p>
          <a:p>
            <a:pPr marL="512763" indent="-227013" eaLnBrk="1" hangingPunct="1">
              <a:spcBef>
                <a:spcPct val="0"/>
              </a:spcBef>
              <a:spcAft>
                <a:spcPts val="0"/>
              </a:spcAft>
              <a:buClrTx/>
              <a:buSzTx/>
              <a:buFont typeface="Wingdings" panose="05000000000000000000" pitchFamily="2" charset="2"/>
              <a:buChar char="§"/>
            </a:pPr>
            <a:r>
              <a:rPr lang="en-US" altLang="en-US" sz="2400" dirty="0">
                <a:solidFill>
                  <a:schemeClr val="bg1"/>
                </a:solidFill>
                <a:latin typeface="+mn-lt"/>
              </a:rPr>
              <a:t>HOME Investments Partnership  Program </a:t>
            </a:r>
            <a:r>
              <a:rPr lang="en-US" altLang="en-US" sz="2400" b="1" dirty="0">
                <a:solidFill>
                  <a:srgbClr val="FFFF00"/>
                </a:solidFill>
                <a:latin typeface="+mn-lt"/>
              </a:rPr>
              <a:t>(HOME) </a:t>
            </a:r>
          </a:p>
          <a:p>
            <a:pPr marL="512763" indent="-227013" eaLnBrk="1" hangingPunct="1">
              <a:spcBef>
                <a:spcPct val="0"/>
              </a:spcBef>
              <a:spcAft>
                <a:spcPts val="0"/>
              </a:spcAft>
              <a:buClrTx/>
              <a:buSzTx/>
              <a:buFont typeface="Wingdings" panose="05000000000000000000" pitchFamily="2" charset="2"/>
              <a:buChar char="§"/>
            </a:pPr>
            <a:r>
              <a:rPr lang="en-US" altLang="en-US" sz="2400" dirty="0">
                <a:solidFill>
                  <a:schemeClr val="bg1"/>
                </a:solidFill>
                <a:latin typeface="+mn-lt"/>
              </a:rPr>
              <a:t>Housing Opportunities for Persons with AIDS </a:t>
            </a:r>
            <a:r>
              <a:rPr lang="en-US" altLang="en-US" sz="2400" b="1" dirty="0">
                <a:solidFill>
                  <a:srgbClr val="FFFF00"/>
                </a:solidFill>
                <a:latin typeface="+mn-lt"/>
              </a:rPr>
              <a:t>(HOPWA) </a:t>
            </a:r>
            <a:r>
              <a:rPr lang="en-US" altLang="en-US" sz="2400" dirty="0">
                <a:solidFill>
                  <a:schemeClr val="bg1"/>
                </a:solidFill>
                <a:latin typeface="+mn-lt"/>
              </a:rPr>
              <a:t>Program </a:t>
            </a:r>
          </a:p>
          <a:p>
            <a:pPr marL="0" indent="0" eaLnBrk="1" hangingPunct="1">
              <a:spcBef>
                <a:spcPct val="0"/>
              </a:spcBef>
              <a:spcAft>
                <a:spcPts val="0"/>
              </a:spcAft>
              <a:buClrTx/>
              <a:buSzTx/>
              <a:buNone/>
            </a:pPr>
            <a:endParaRPr lang="en-US" altLang="en-US" sz="1800" dirty="0">
              <a:solidFill>
                <a:schemeClr val="bg1"/>
              </a:solidFill>
              <a:latin typeface="+mn-lt"/>
            </a:endParaRPr>
          </a:p>
          <a:p>
            <a:endParaRPr lang="en-US" dirty="0"/>
          </a:p>
        </p:txBody>
      </p:sp>
      <p:pic>
        <p:nvPicPr>
          <p:cNvPr id="7" name="Picture 6">
            <a:extLst>
              <a:ext uri="{FF2B5EF4-FFF2-40B4-BE49-F238E27FC236}">
                <a16:creationId xmlns:a16="http://schemas.microsoft.com/office/drawing/2014/main" id="{D0B7CBB8-8DAC-DE75-F8DE-36E27A70B89A}"/>
              </a:ext>
            </a:extLst>
          </p:cNvPr>
          <p:cNvPicPr>
            <a:picLocks noChangeAspect="1"/>
          </p:cNvPicPr>
          <p:nvPr/>
        </p:nvPicPr>
        <p:blipFill>
          <a:blip r:embed="rId3"/>
          <a:stretch>
            <a:fillRect/>
          </a:stretch>
        </p:blipFill>
        <p:spPr>
          <a:xfrm>
            <a:off x="6896256" y="850900"/>
            <a:ext cx="4501085" cy="5867400"/>
          </a:xfrm>
          <a:prstGeom prst="rect">
            <a:avLst/>
          </a:prstGeom>
        </p:spPr>
      </p:pic>
    </p:spTree>
    <p:extLst>
      <p:ext uri="{BB962C8B-B14F-4D97-AF65-F5344CB8AC3E}">
        <p14:creationId xmlns:p14="http://schemas.microsoft.com/office/powerpoint/2010/main" val="2222475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01A1-154B-5B7F-49B0-6D277ED4CAFA}"/>
              </a:ext>
            </a:extLst>
          </p:cNvPr>
          <p:cNvSpPr>
            <a:spLocks noGrp="1"/>
          </p:cNvSpPr>
          <p:nvPr>
            <p:ph type="title"/>
          </p:nvPr>
        </p:nvSpPr>
        <p:spPr/>
        <p:txBody>
          <a:bodyPr/>
          <a:lstStyle/>
          <a:p>
            <a:r>
              <a:rPr lang="en-US" sz="4000" dirty="0">
                <a:latin typeface="+mj-lt"/>
              </a:rPr>
              <a:t>Annual Action Plan</a:t>
            </a:r>
          </a:p>
        </p:txBody>
      </p:sp>
      <p:sp>
        <p:nvSpPr>
          <p:cNvPr id="3" name="Text Placeholder 2">
            <a:extLst>
              <a:ext uri="{FF2B5EF4-FFF2-40B4-BE49-F238E27FC236}">
                <a16:creationId xmlns:a16="http://schemas.microsoft.com/office/drawing/2014/main" id="{E492D6ED-FFE3-2326-B0CE-24DC21E87422}"/>
              </a:ext>
            </a:extLst>
          </p:cNvPr>
          <p:cNvSpPr>
            <a:spLocks noGrp="1"/>
          </p:cNvSpPr>
          <p:nvPr>
            <p:ph type="body" sz="quarter" idx="10"/>
          </p:nvPr>
        </p:nvSpPr>
        <p:spPr>
          <a:xfrm>
            <a:off x="393243" y="962095"/>
            <a:ext cx="5908881" cy="5181600"/>
          </a:xfrm>
        </p:spPr>
        <p:txBody>
          <a:bodyPr/>
          <a:lstStyle/>
          <a:p>
            <a:pPr>
              <a:spcBef>
                <a:spcPct val="0"/>
              </a:spcBef>
            </a:pPr>
            <a:r>
              <a:rPr lang="en-US" altLang="en-US" sz="2400" dirty="0">
                <a:solidFill>
                  <a:schemeClr val="bg1"/>
                </a:solidFill>
                <a:latin typeface="+mn-lt"/>
              </a:rPr>
              <a:t>The Consolidated Plan is carried out through an </a:t>
            </a:r>
            <a:r>
              <a:rPr lang="en-US" altLang="en-US" sz="2400" b="1" dirty="0">
                <a:solidFill>
                  <a:srgbClr val="FFFF00"/>
                </a:solidFill>
                <a:latin typeface="+mn-lt"/>
              </a:rPr>
              <a:t>Annual Action Plan </a:t>
            </a:r>
            <a:r>
              <a:rPr lang="en-US" altLang="en-US" sz="2400" dirty="0">
                <a:solidFill>
                  <a:schemeClr val="bg1"/>
                </a:solidFill>
                <a:latin typeface="+mn-lt"/>
              </a:rPr>
              <a:t>which provides a concise summary of the activities, projects, and specific federal and non-federal resources that will be used each year. </a:t>
            </a:r>
          </a:p>
          <a:p>
            <a:pPr>
              <a:spcBef>
                <a:spcPct val="0"/>
              </a:spcBef>
            </a:pPr>
            <a:r>
              <a:rPr lang="en-US" altLang="en-US" sz="2400" dirty="0">
                <a:solidFill>
                  <a:schemeClr val="bg1"/>
                </a:solidFill>
                <a:latin typeface="+mn-lt"/>
              </a:rPr>
              <a:t>This </a:t>
            </a:r>
            <a:r>
              <a:rPr lang="en-US" altLang="en-US" sz="2400" dirty="0">
                <a:latin typeface="+mn-lt"/>
              </a:rPr>
              <a:t>P</a:t>
            </a:r>
            <a:r>
              <a:rPr lang="en-US" altLang="en-US" sz="2400" dirty="0">
                <a:solidFill>
                  <a:schemeClr val="bg1"/>
                </a:solidFill>
                <a:latin typeface="+mn-lt"/>
              </a:rPr>
              <a:t>lan covers the activities that will be undertaken during the FY 2024 program year  </a:t>
            </a:r>
            <a:r>
              <a:rPr lang="en-US" altLang="en-US" sz="2400" b="1" dirty="0">
                <a:solidFill>
                  <a:srgbClr val="FFFF00"/>
                </a:solidFill>
                <a:latin typeface="+mn-lt"/>
              </a:rPr>
              <a:t>October 1, 2024 – September 30, 2025. </a:t>
            </a:r>
          </a:p>
          <a:p>
            <a:pPr>
              <a:spcBef>
                <a:spcPct val="0"/>
              </a:spcBef>
              <a:spcAft>
                <a:spcPts val="600"/>
              </a:spcAft>
            </a:pPr>
            <a:r>
              <a:rPr lang="en-US" altLang="en-US" sz="2400" dirty="0">
                <a:latin typeface="+mn-lt"/>
              </a:rPr>
              <a:t>Main Sections:</a:t>
            </a:r>
          </a:p>
          <a:p>
            <a:pPr lvl="1">
              <a:spcBef>
                <a:spcPct val="0"/>
              </a:spcBef>
              <a:spcAft>
                <a:spcPts val="600"/>
              </a:spcAft>
            </a:pPr>
            <a:r>
              <a:rPr lang="en-US" altLang="en-US" sz="2400" dirty="0">
                <a:latin typeface="+mn-lt"/>
              </a:rPr>
              <a:t>Expected Resources</a:t>
            </a:r>
          </a:p>
          <a:p>
            <a:pPr lvl="1">
              <a:spcBef>
                <a:spcPct val="0"/>
              </a:spcBef>
              <a:spcAft>
                <a:spcPts val="600"/>
              </a:spcAft>
            </a:pPr>
            <a:r>
              <a:rPr lang="en-US" altLang="en-US" sz="2400" dirty="0">
                <a:latin typeface="+mn-lt"/>
              </a:rPr>
              <a:t>Annual Goals and Objectives</a:t>
            </a:r>
          </a:p>
          <a:p>
            <a:pPr lvl="1">
              <a:spcBef>
                <a:spcPct val="0"/>
              </a:spcBef>
              <a:spcAft>
                <a:spcPts val="600"/>
              </a:spcAft>
            </a:pPr>
            <a:r>
              <a:rPr lang="en-US" altLang="en-US" sz="2400" dirty="0">
                <a:latin typeface="+mn-lt"/>
              </a:rPr>
              <a:t>Projects</a:t>
            </a:r>
          </a:p>
          <a:p>
            <a:pPr marL="0" indent="0">
              <a:buNone/>
            </a:pPr>
            <a:endParaRPr lang="en-US" dirty="0"/>
          </a:p>
        </p:txBody>
      </p:sp>
      <p:pic>
        <p:nvPicPr>
          <p:cNvPr id="4" name="Picture 3">
            <a:extLst>
              <a:ext uri="{FF2B5EF4-FFF2-40B4-BE49-F238E27FC236}">
                <a16:creationId xmlns:a16="http://schemas.microsoft.com/office/drawing/2014/main" id="{B784B5D8-901F-9365-2351-ADE5D0A48287}"/>
              </a:ext>
            </a:extLst>
          </p:cNvPr>
          <p:cNvPicPr>
            <a:picLocks noChangeAspect="1"/>
          </p:cNvPicPr>
          <p:nvPr/>
        </p:nvPicPr>
        <p:blipFill>
          <a:blip r:embed="rId3"/>
          <a:stretch>
            <a:fillRect/>
          </a:stretch>
        </p:blipFill>
        <p:spPr>
          <a:xfrm>
            <a:off x="6847506" y="938522"/>
            <a:ext cx="4498848" cy="5804131"/>
          </a:xfrm>
          <a:prstGeom prst="rect">
            <a:avLst/>
          </a:prstGeom>
        </p:spPr>
      </p:pic>
    </p:spTree>
    <p:extLst>
      <p:ext uri="{BB962C8B-B14F-4D97-AF65-F5344CB8AC3E}">
        <p14:creationId xmlns:p14="http://schemas.microsoft.com/office/powerpoint/2010/main" val="502722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Father bonding with disabled daughter">
            <a:extLst>
              <a:ext uri="{FF2B5EF4-FFF2-40B4-BE49-F238E27FC236}">
                <a16:creationId xmlns:a16="http://schemas.microsoft.com/office/drawing/2014/main" id="{D5A2E6DE-D755-5DE4-720A-EBC7AEEC6B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6" r="7332" b="2"/>
          <a:stretch/>
        </p:blipFill>
        <p:spPr>
          <a:xfrm>
            <a:off x="-2285" y="10"/>
            <a:ext cx="12194285" cy="6857990"/>
          </a:xfrm>
          <a:prstGeom prst="rect">
            <a:avLst/>
          </a:prstGeom>
        </p:spPr>
      </p:pic>
      <p:sp>
        <p:nvSpPr>
          <p:cNvPr id="5" name="TextBox 4">
            <a:extLst>
              <a:ext uri="{FF2B5EF4-FFF2-40B4-BE49-F238E27FC236}">
                <a16:creationId xmlns:a16="http://schemas.microsoft.com/office/drawing/2014/main" id="{0DAD110E-403A-0077-582A-42B680A6F080}"/>
              </a:ext>
            </a:extLst>
          </p:cNvPr>
          <p:cNvSpPr txBox="1"/>
          <p:nvPr/>
        </p:nvSpPr>
        <p:spPr>
          <a:xfrm>
            <a:off x="5193859" y="737380"/>
            <a:ext cx="5200113" cy="225580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4500" b="1" dirty="0">
                <a:solidFill>
                  <a:srgbClr val="FFFFFF"/>
                </a:solidFill>
                <a:effectLst>
                  <a:outerShdw blurRad="50800" dist="38100" dir="2700000" algn="tl" rotWithShape="0">
                    <a:prstClr val="black">
                      <a:alpha val="40000"/>
                    </a:prstClr>
                  </a:outerShdw>
                </a:effectLst>
                <a:latin typeface="+mj-lt"/>
                <a:ea typeface="+mj-ea"/>
                <a:cs typeface="+mj-cs"/>
              </a:rPr>
              <a:t>PY 2022/23 Accomplishments</a:t>
            </a:r>
          </a:p>
        </p:txBody>
      </p:sp>
    </p:spTree>
    <p:extLst>
      <p:ext uri="{BB962C8B-B14F-4D97-AF65-F5344CB8AC3E}">
        <p14:creationId xmlns:p14="http://schemas.microsoft.com/office/powerpoint/2010/main" val="3332280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7416-1E77-9786-EC5D-48C92E97D466}"/>
              </a:ext>
            </a:extLst>
          </p:cNvPr>
          <p:cNvSpPr>
            <a:spLocks noGrp="1"/>
          </p:cNvSpPr>
          <p:nvPr>
            <p:ph type="title"/>
          </p:nvPr>
        </p:nvSpPr>
        <p:spPr/>
        <p:txBody>
          <a:bodyPr/>
          <a:lstStyle/>
          <a:p>
            <a:r>
              <a:rPr lang="en-US" dirty="0">
                <a:latin typeface="+mj-lt"/>
              </a:rPr>
              <a:t>Summary of PY22 Annual Performance Report</a:t>
            </a:r>
          </a:p>
        </p:txBody>
      </p:sp>
      <p:sp>
        <p:nvSpPr>
          <p:cNvPr id="3" name="Text Placeholder 2">
            <a:extLst>
              <a:ext uri="{FF2B5EF4-FFF2-40B4-BE49-F238E27FC236}">
                <a16:creationId xmlns:a16="http://schemas.microsoft.com/office/drawing/2014/main" id="{57409676-6C8B-D674-1D76-41040BAFC479}"/>
              </a:ext>
            </a:extLst>
          </p:cNvPr>
          <p:cNvSpPr>
            <a:spLocks noGrp="1"/>
          </p:cNvSpPr>
          <p:nvPr>
            <p:ph type="body" sz="quarter" idx="10"/>
          </p:nvPr>
        </p:nvSpPr>
        <p:spPr/>
        <p:txBody>
          <a:bodyPr/>
          <a:lstStyle/>
          <a:p>
            <a:pPr marL="0" indent="0">
              <a:buNone/>
            </a:pPr>
            <a:r>
              <a:rPr lang="en-US" b="1" dirty="0">
                <a:latin typeface="+mj-lt"/>
              </a:rPr>
              <a:t>PY Goals/Objectives 22-23 (October 1, 2022 – September 30, 2023)</a:t>
            </a:r>
          </a:p>
          <a:p>
            <a:pPr lvl="1">
              <a:buFont typeface="Arial" panose="020B0604020202020204" pitchFamily="34" charset="0"/>
              <a:buChar char="•"/>
            </a:pPr>
            <a:r>
              <a:rPr lang="en-US" dirty="0">
                <a:latin typeface="+mj-lt"/>
              </a:rPr>
              <a:t>Public Facilities and Infrastructure</a:t>
            </a:r>
          </a:p>
          <a:p>
            <a:pPr lvl="1">
              <a:buFont typeface="Arial" panose="020B0604020202020204" pitchFamily="34" charset="0"/>
              <a:buChar char="•"/>
            </a:pPr>
            <a:r>
              <a:rPr lang="en-US" dirty="0">
                <a:latin typeface="+mj-lt"/>
              </a:rPr>
              <a:t>Affordable Housing</a:t>
            </a:r>
          </a:p>
          <a:p>
            <a:pPr lvl="1">
              <a:buFont typeface="Arial" panose="020B0604020202020204" pitchFamily="34" charset="0"/>
              <a:buChar char="•"/>
            </a:pPr>
            <a:r>
              <a:rPr lang="en-US" dirty="0">
                <a:latin typeface="+mj-lt"/>
              </a:rPr>
              <a:t>Homelessness Assistance and Public Services</a:t>
            </a:r>
          </a:p>
          <a:p>
            <a:pPr marL="457200" lvl="1" indent="-457200">
              <a:buNone/>
            </a:pPr>
            <a:r>
              <a:rPr lang="en-US" b="1" dirty="0">
                <a:latin typeface="+mj-lt"/>
              </a:rPr>
              <a:t>Resources and Investments</a:t>
            </a:r>
          </a:p>
          <a:p>
            <a:pPr marL="457200" lvl="1" indent="-457200">
              <a:buNone/>
            </a:pPr>
            <a:endParaRPr lang="en-US" b="1" dirty="0">
              <a:latin typeface="+mj-lt"/>
            </a:endParaRPr>
          </a:p>
          <a:p>
            <a:pPr marL="457200" lvl="1" indent="0">
              <a:buNone/>
            </a:pPr>
            <a:endParaRPr lang="en-US" dirty="0">
              <a:latin typeface="+mj-lt"/>
            </a:endParaRPr>
          </a:p>
          <a:p>
            <a:pPr marL="0" indent="0">
              <a:buNone/>
            </a:pPr>
            <a:endParaRPr lang="en-US" b="1" dirty="0"/>
          </a:p>
        </p:txBody>
      </p:sp>
      <p:graphicFrame>
        <p:nvGraphicFramePr>
          <p:cNvPr id="4" name="Table 3">
            <a:extLst>
              <a:ext uri="{FF2B5EF4-FFF2-40B4-BE49-F238E27FC236}">
                <a16:creationId xmlns:a16="http://schemas.microsoft.com/office/drawing/2014/main" id="{46D5EEE6-484C-42A4-C16B-7954FD3F7BB3}"/>
              </a:ext>
            </a:extLst>
          </p:cNvPr>
          <p:cNvGraphicFramePr>
            <a:graphicFrameLocks noGrp="1"/>
          </p:cNvGraphicFramePr>
          <p:nvPr>
            <p:extLst>
              <p:ext uri="{D42A27DB-BD31-4B8C-83A1-F6EECF244321}">
                <p14:modId xmlns:p14="http://schemas.microsoft.com/office/powerpoint/2010/main" val="962913938"/>
              </p:ext>
            </p:extLst>
          </p:nvPr>
        </p:nvGraphicFramePr>
        <p:xfrm>
          <a:off x="1736702" y="3092587"/>
          <a:ext cx="8920335" cy="3337560"/>
        </p:xfrm>
        <a:graphic>
          <a:graphicData uri="http://schemas.openxmlformats.org/drawingml/2006/table">
            <a:tbl>
              <a:tblPr firstRow="1" bandRow="1">
                <a:tableStyleId>{5C22544A-7EE6-4342-B048-85BDC9FD1C3A}</a:tableStyleId>
              </a:tblPr>
              <a:tblGrid>
                <a:gridCol w="2973445">
                  <a:extLst>
                    <a:ext uri="{9D8B030D-6E8A-4147-A177-3AD203B41FA5}">
                      <a16:colId xmlns:a16="http://schemas.microsoft.com/office/drawing/2014/main" val="3932739486"/>
                    </a:ext>
                  </a:extLst>
                </a:gridCol>
                <a:gridCol w="2973445">
                  <a:extLst>
                    <a:ext uri="{9D8B030D-6E8A-4147-A177-3AD203B41FA5}">
                      <a16:colId xmlns:a16="http://schemas.microsoft.com/office/drawing/2014/main" val="3832423127"/>
                    </a:ext>
                  </a:extLst>
                </a:gridCol>
                <a:gridCol w="2973445">
                  <a:extLst>
                    <a:ext uri="{9D8B030D-6E8A-4147-A177-3AD203B41FA5}">
                      <a16:colId xmlns:a16="http://schemas.microsoft.com/office/drawing/2014/main" val="347538995"/>
                    </a:ext>
                  </a:extLst>
                </a:gridCol>
              </a:tblGrid>
              <a:tr h="370840">
                <a:tc>
                  <a:txBody>
                    <a:bodyPr/>
                    <a:lstStyle/>
                    <a:p>
                      <a:pPr>
                        <a:spcAft>
                          <a:spcPts val="0"/>
                        </a:spcAft>
                      </a:pPr>
                      <a:r>
                        <a:rPr lang="en-US" sz="1600" dirty="0"/>
                        <a:t>Program</a:t>
                      </a:r>
                    </a:p>
                  </a:txBody>
                  <a:tcPr/>
                </a:tc>
                <a:tc>
                  <a:txBody>
                    <a:bodyPr/>
                    <a:lstStyle/>
                    <a:p>
                      <a:pPr algn="ctr">
                        <a:spcAft>
                          <a:spcPts val="0"/>
                        </a:spcAft>
                      </a:pPr>
                      <a:r>
                        <a:rPr lang="en-US" sz="1600" dirty="0"/>
                        <a:t>Resources Made Available</a:t>
                      </a:r>
                    </a:p>
                  </a:txBody>
                  <a:tcPr/>
                </a:tc>
                <a:tc>
                  <a:txBody>
                    <a:bodyPr/>
                    <a:lstStyle/>
                    <a:p>
                      <a:pPr algn="ctr">
                        <a:spcAft>
                          <a:spcPts val="0"/>
                        </a:spcAft>
                      </a:pPr>
                      <a:r>
                        <a:rPr lang="en-US" sz="1600" dirty="0"/>
                        <a:t>Expenditures during PY 22-23*</a:t>
                      </a:r>
                    </a:p>
                  </a:txBody>
                  <a:tcPr/>
                </a:tc>
                <a:extLst>
                  <a:ext uri="{0D108BD9-81ED-4DB2-BD59-A6C34878D82A}">
                    <a16:rowId xmlns:a16="http://schemas.microsoft.com/office/drawing/2014/main" val="2014883058"/>
                  </a:ext>
                </a:extLst>
              </a:tr>
              <a:tr h="370840">
                <a:tc>
                  <a:txBody>
                    <a:bodyPr/>
                    <a:lstStyle/>
                    <a:p>
                      <a:pPr>
                        <a:spcAft>
                          <a:spcPts val="0"/>
                        </a:spcAft>
                      </a:pPr>
                      <a:r>
                        <a:rPr lang="en-US" sz="1600" dirty="0"/>
                        <a:t>CDBG</a:t>
                      </a:r>
                    </a:p>
                  </a:txBody>
                  <a:tcPr/>
                </a:tc>
                <a:tc>
                  <a:txBody>
                    <a:bodyPr/>
                    <a:lstStyle/>
                    <a:p>
                      <a:pPr algn="ctr">
                        <a:spcAft>
                          <a:spcPts val="0"/>
                        </a:spcAft>
                      </a:pPr>
                      <a:r>
                        <a:rPr lang="en-US" sz="1600" dirty="0"/>
                        <a:t>$988,328</a:t>
                      </a:r>
                    </a:p>
                  </a:txBody>
                  <a:tcPr/>
                </a:tc>
                <a:tc>
                  <a:txBody>
                    <a:bodyPr/>
                    <a:lstStyle/>
                    <a:p>
                      <a:pPr algn="ctr">
                        <a:spcAft>
                          <a:spcPts val="0"/>
                        </a:spcAft>
                      </a:pPr>
                      <a:r>
                        <a:rPr lang="en-US" sz="1600" dirty="0"/>
                        <a:t>$1,190,112</a:t>
                      </a:r>
                    </a:p>
                  </a:txBody>
                  <a:tcPr/>
                </a:tc>
                <a:extLst>
                  <a:ext uri="{0D108BD9-81ED-4DB2-BD59-A6C34878D82A}">
                    <a16:rowId xmlns:a16="http://schemas.microsoft.com/office/drawing/2014/main" val="3242606928"/>
                  </a:ext>
                </a:extLst>
              </a:tr>
              <a:tr h="370840">
                <a:tc>
                  <a:txBody>
                    <a:bodyPr/>
                    <a:lstStyle/>
                    <a:p>
                      <a:pPr>
                        <a:spcAft>
                          <a:spcPts val="0"/>
                        </a:spcAft>
                      </a:pPr>
                      <a:r>
                        <a:rPr lang="en-US" sz="1600" dirty="0"/>
                        <a:t>HOME</a:t>
                      </a:r>
                    </a:p>
                  </a:txBody>
                  <a:tcPr/>
                </a:tc>
                <a:tc>
                  <a:txBody>
                    <a:bodyPr/>
                    <a:lstStyle/>
                    <a:p>
                      <a:pPr algn="ctr">
                        <a:spcAft>
                          <a:spcPts val="0"/>
                        </a:spcAft>
                      </a:pPr>
                      <a:r>
                        <a:rPr lang="en-US" sz="1600" dirty="0"/>
                        <a:t>$550,987</a:t>
                      </a:r>
                    </a:p>
                  </a:txBody>
                  <a:tcPr/>
                </a:tc>
                <a:tc>
                  <a:txBody>
                    <a:bodyPr/>
                    <a:lstStyle/>
                    <a:p>
                      <a:pPr algn="ctr">
                        <a:spcAft>
                          <a:spcPts val="0"/>
                        </a:spcAft>
                      </a:pPr>
                      <a:r>
                        <a:rPr lang="en-US" sz="1600" dirty="0"/>
                        <a:t>$50,896</a:t>
                      </a:r>
                    </a:p>
                  </a:txBody>
                  <a:tcPr/>
                </a:tc>
                <a:extLst>
                  <a:ext uri="{0D108BD9-81ED-4DB2-BD59-A6C34878D82A}">
                    <a16:rowId xmlns:a16="http://schemas.microsoft.com/office/drawing/2014/main" val="2293388280"/>
                  </a:ext>
                </a:extLst>
              </a:tr>
              <a:tr h="370840">
                <a:tc>
                  <a:txBody>
                    <a:bodyPr/>
                    <a:lstStyle/>
                    <a:p>
                      <a:pPr>
                        <a:spcAft>
                          <a:spcPts val="0"/>
                        </a:spcAft>
                      </a:pPr>
                      <a:r>
                        <a:rPr lang="en-US" sz="1600" dirty="0"/>
                        <a:t>HOPWA</a:t>
                      </a:r>
                    </a:p>
                  </a:txBody>
                  <a:tcPr/>
                </a:tc>
                <a:tc>
                  <a:txBody>
                    <a:bodyPr/>
                    <a:lstStyle/>
                    <a:p>
                      <a:pPr algn="ctr">
                        <a:spcAft>
                          <a:spcPts val="0"/>
                        </a:spcAft>
                      </a:pPr>
                      <a:r>
                        <a:rPr lang="en-US" sz="1600" dirty="0"/>
                        <a:t>$3,244,080</a:t>
                      </a:r>
                    </a:p>
                  </a:txBody>
                  <a:tcPr/>
                </a:tc>
                <a:tc>
                  <a:txBody>
                    <a:bodyPr/>
                    <a:lstStyle/>
                    <a:p>
                      <a:pPr algn="ctr">
                        <a:spcAft>
                          <a:spcPts val="0"/>
                        </a:spcAft>
                      </a:pPr>
                      <a:r>
                        <a:rPr lang="en-US" sz="1600" dirty="0"/>
                        <a:t>$3,215,002</a:t>
                      </a:r>
                    </a:p>
                  </a:txBody>
                  <a:tcPr/>
                </a:tc>
                <a:extLst>
                  <a:ext uri="{0D108BD9-81ED-4DB2-BD59-A6C34878D82A}">
                    <a16:rowId xmlns:a16="http://schemas.microsoft.com/office/drawing/2014/main" val="305156119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t>TOTAL</a:t>
                      </a:r>
                      <a:endParaRPr lang="en-US" sz="1600" dirty="0"/>
                    </a:p>
                  </a:txBody>
                  <a:tcPr>
                    <a:solidFill>
                      <a:schemeClr val="bg1">
                        <a:lumMod val="75000"/>
                      </a:schemeClr>
                    </a:solidFill>
                  </a:tcPr>
                </a:tc>
                <a:tc>
                  <a:txBody>
                    <a:bodyPr/>
                    <a:lstStyle/>
                    <a:p>
                      <a:pPr algn="ctr">
                        <a:spcAft>
                          <a:spcPts val="0"/>
                        </a:spcAft>
                      </a:pPr>
                      <a:r>
                        <a:rPr lang="en-US" sz="1600" b="1" dirty="0"/>
                        <a:t>$4,783,395</a:t>
                      </a:r>
                    </a:p>
                  </a:txBody>
                  <a:tcPr>
                    <a:solidFill>
                      <a:schemeClr val="bg1">
                        <a:lumMod val="75000"/>
                      </a:schemeClr>
                    </a:solidFill>
                  </a:tcPr>
                </a:tc>
                <a:tc>
                  <a:txBody>
                    <a:bodyPr/>
                    <a:lstStyle/>
                    <a:p>
                      <a:pPr algn="ctr">
                        <a:spcAft>
                          <a:spcPts val="0"/>
                        </a:spcAft>
                      </a:pPr>
                      <a:r>
                        <a:rPr lang="en-US" sz="1600" b="1" dirty="0"/>
                        <a:t>$4,456,010</a:t>
                      </a:r>
                    </a:p>
                  </a:txBody>
                  <a:tcPr>
                    <a:solidFill>
                      <a:schemeClr val="bg1">
                        <a:lumMod val="75000"/>
                      </a:schemeClr>
                    </a:solidFill>
                  </a:tcPr>
                </a:tc>
                <a:extLst>
                  <a:ext uri="{0D108BD9-81ED-4DB2-BD59-A6C34878D82A}">
                    <a16:rowId xmlns:a16="http://schemas.microsoft.com/office/drawing/2014/main" val="2278180834"/>
                  </a:ext>
                </a:extLst>
              </a:tr>
              <a:tr h="370840">
                <a:tc>
                  <a:txBody>
                    <a:bodyPr/>
                    <a:lstStyle/>
                    <a:p>
                      <a:pPr>
                        <a:spcAft>
                          <a:spcPts val="0"/>
                        </a:spcAft>
                      </a:pPr>
                      <a:r>
                        <a:rPr lang="en-US" sz="1600" dirty="0"/>
                        <a:t>CDBG-CV</a:t>
                      </a:r>
                    </a:p>
                  </a:txBody>
                  <a:tcPr/>
                </a:tc>
                <a:tc>
                  <a:txBody>
                    <a:bodyPr/>
                    <a:lstStyle/>
                    <a:p>
                      <a:pPr algn="ctr">
                        <a:spcAft>
                          <a:spcPts val="0"/>
                        </a:spcAft>
                      </a:pPr>
                      <a:r>
                        <a:rPr lang="en-US" sz="1600" dirty="0"/>
                        <a:t>$745,769</a:t>
                      </a:r>
                    </a:p>
                  </a:txBody>
                  <a:tcPr/>
                </a:tc>
                <a:tc>
                  <a:txBody>
                    <a:bodyPr/>
                    <a:lstStyle/>
                    <a:p>
                      <a:pPr algn="ctr">
                        <a:spcAft>
                          <a:spcPts val="0"/>
                        </a:spcAft>
                      </a:pPr>
                      <a:r>
                        <a:rPr lang="en-US" sz="1600" dirty="0"/>
                        <a:t>$737,370</a:t>
                      </a:r>
                    </a:p>
                  </a:txBody>
                  <a:tcPr/>
                </a:tc>
                <a:extLst>
                  <a:ext uri="{0D108BD9-81ED-4DB2-BD59-A6C34878D82A}">
                    <a16:rowId xmlns:a16="http://schemas.microsoft.com/office/drawing/2014/main" val="1507955545"/>
                  </a:ext>
                </a:extLst>
              </a:tr>
              <a:tr h="370840">
                <a:tc>
                  <a:txBody>
                    <a:bodyPr/>
                    <a:lstStyle/>
                    <a:p>
                      <a:pPr>
                        <a:spcAft>
                          <a:spcPts val="0"/>
                        </a:spcAft>
                      </a:pPr>
                      <a:r>
                        <a:rPr lang="en-US" sz="1600" dirty="0"/>
                        <a:t>HOME-ARP</a:t>
                      </a:r>
                    </a:p>
                  </a:txBody>
                  <a:tcPr/>
                </a:tc>
                <a:tc>
                  <a:txBody>
                    <a:bodyPr/>
                    <a:lstStyle/>
                    <a:p>
                      <a:pPr algn="ctr">
                        <a:spcAft>
                          <a:spcPts val="0"/>
                        </a:spcAft>
                      </a:pPr>
                      <a:r>
                        <a:rPr lang="en-US" sz="1600" dirty="0"/>
                        <a:t>$1,734,257</a:t>
                      </a:r>
                    </a:p>
                  </a:txBody>
                  <a:tcPr/>
                </a:tc>
                <a:tc>
                  <a:txBody>
                    <a:bodyPr/>
                    <a:lstStyle/>
                    <a:p>
                      <a:pPr algn="ctr">
                        <a:spcAft>
                          <a:spcPts val="0"/>
                        </a:spcAft>
                      </a:pPr>
                      <a:r>
                        <a:rPr lang="en-US" sz="1600" dirty="0"/>
                        <a:t>$2,577</a:t>
                      </a:r>
                    </a:p>
                  </a:txBody>
                  <a:tcPr/>
                </a:tc>
                <a:extLst>
                  <a:ext uri="{0D108BD9-81ED-4DB2-BD59-A6C34878D82A}">
                    <a16:rowId xmlns:a16="http://schemas.microsoft.com/office/drawing/2014/main" val="2717216794"/>
                  </a:ext>
                </a:extLst>
              </a:tr>
              <a:tr h="370840">
                <a:tc>
                  <a:txBody>
                    <a:bodyPr/>
                    <a:lstStyle/>
                    <a:p>
                      <a:pPr>
                        <a:spcAft>
                          <a:spcPts val="0"/>
                        </a:spcAft>
                      </a:pPr>
                      <a:r>
                        <a:rPr lang="en-US" sz="1600" dirty="0"/>
                        <a:t>HOPWA-CV</a:t>
                      </a:r>
                    </a:p>
                  </a:txBody>
                  <a:tcPr/>
                </a:tc>
                <a:tc>
                  <a:txBody>
                    <a:bodyPr/>
                    <a:lstStyle/>
                    <a:p>
                      <a:pPr algn="ctr">
                        <a:spcAft>
                          <a:spcPts val="0"/>
                        </a:spcAft>
                      </a:pPr>
                      <a:r>
                        <a:rPr lang="en-US" sz="1600" dirty="0"/>
                        <a:t>$144,217</a:t>
                      </a:r>
                    </a:p>
                  </a:txBody>
                  <a:tcPr/>
                </a:tc>
                <a:tc>
                  <a:txBody>
                    <a:bodyPr/>
                    <a:lstStyle/>
                    <a:p>
                      <a:pPr algn="ctr">
                        <a:spcAft>
                          <a:spcPts val="0"/>
                        </a:spcAft>
                      </a:pPr>
                      <a:r>
                        <a:rPr lang="en-US" sz="1600" dirty="0"/>
                        <a:t>$120,725</a:t>
                      </a:r>
                    </a:p>
                  </a:txBody>
                  <a:tcPr/>
                </a:tc>
                <a:extLst>
                  <a:ext uri="{0D108BD9-81ED-4DB2-BD59-A6C34878D82A}">
                    <a16:rowId xmlns:a16="http://schemas.microsoft.com/office/drawing/2014/main" val="3962141816"/>
                  </a:ext>
                </a:extLst>
              </a:tr>
              <a:tr h="370840">
                <a:tc>
                  <a:txBody>
                    <a:bodyPr/>
                    <a:lstStyle/>
                    <a:p>
                      <a:pPr algn="r">
                        <a:spcAft>
                          <a:spcPts val="0"/>
                        </a:spcAft>
                      </a:pPr>
                      <a:r>
                        <a:rPr lang="en-US" sz="1600" b="1" dirty="0"/>
                        <a:t>TOTAL</a:t>
                      </a:r>
                    </a:p>
                  </a:txBody>
                  <a:tcPr>
                    <a:solidFill>
                      <a:schemeClr val="bg1">
                        <a:lumMod val="75000"/>
                      </a:schemeClr>
                    </a:solidFill>
                  </a:tcPr>
                </a:tc>
                <a:tc>
                  <a:txBody>
                    <a:bodyPr/>
                    <a:lstStyle/>
                    <a:p>
                      <a:pPr algn="ctr">
                        <a:spcAft>
                          <a:spcPts val="0"/>
                        </a:spcAft>
                      </a:pPr>
                      <a:r>
                        <a:rPr lang="en-US" sz="1600" b="1" dirty="0"/>
                        <a:t>$2,624,243</a:t>
                      </a:r>
                    </a:p>
                  </a:txBody>
                  <a:tcPr>
                    <a:solidFill>
                      <a:schemeClr val="bg1">
                        <a:lumMod val="75000"/>
                      </a:schemeClr>
                    </a:solidFill>
                  </a:tcPr>
                </a:tc>
                <a:tc>
                  <a:txBody>
                    <a:bodyPr/>
                    <a:lstStyle/>
                    <a:p>
                      <a:pPr algn="ctr">
                        <a:spcAft>
                          <a:spcPts val="0"/>
                        </a:spcAft>
                      </a:pPr>
                      <a:r>
                        <a:rPr lang="en-US" sz="1600" b="1" dirty="0"/>
                        <a:t>$860,672</a:t>
                      </a:r>
                    </a:p>
                  </a:txBody>
                  <a:tcPr>
                    <a:solidFill>
                      <a:schemeClr val="bg1">
                        <a:lumMod val="75000"/>
                      </a:schemeClr>
                    </a:solidFill>
                  </a:tcPr>
                </a:tc>
                <a:extLst>
                  <a:ext uri="{0D108BD9-81ED-4DB2-BD59-A6C34878D82A}">
                    <a16:rowId xmlns:a16="http://schemas.microsoft.com/office/drawing/2014/main" val="2018592462"/>
                  </a:ext>
                </a:extLst>
              </a:tr>
            </a:tbl>
          </a:graphicData>
        </a:graphic>
      </p:graphicFrame>
      <p:sp>
        <p:nvSpPr>
          <p:cNvPr id="6" name="TextBox 5">
            <a:extLst>
              <a:ext uri="{FF2B5EF4-FFF2-40B4-BE49-F238E27FC236}">
                <a16:creationId xmlns:a16="http://schemas.microsoft.com/office/drawing/2014/main" id="{8345CA8E-F67B-78AB-EFDB-E6499B93D88E}"/>
              </a:ext>
            </a:extLst>
          </p:cNvPr>
          <p:cNvSpPr txBox="1"/>
          <p:nvPr/>
        </p:nvSpPr>
        <p:spPr>
          <a:xfrm>
            <a:off x="2093398" y="6430147"/>
            <a:ext cx="9240484" cy="369332"/>
          </a:xfrm>
          <a:prstGeom prst="rect">
            <a:avLst/>
          </a:prstGeom>
          <a:noFill/>
        </p:spPr>
        <p:txBody>
          <a:bodyPr wrap="square">
            <a:spAutoFit/>
          </a:bodyPr>
          <a:lstStyle/>
          <a:p>
            <a:r>
              <a:rPr lang="en-US" dirty="0">
                <a:solidFill>
                  <a:schemeClr val="bg1"/>
                </a:solidFill>
              </a:rPr>
              <a:t>* Includes expenditures of funds from prior year resources and/or program income</a:t>
            </a:r>
          </a:p>
        </p:txBody>
      </p:sp>
    </p:spTree>
    <p:extLst>
      <p:ext uri="{BB962C8B-B14F-4D97-AF65-F5344CB8AC3E}">
        <p14:creationId xmlns:p14="http://schemas.microsoft.com/office/powerpoint/2010/main" val="3109939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58DC-2ABE-508B-8A03-D565657FF488}"/>
              </a:ext>
            </a:extLst>
          </p:cNvPr>
          <p:cNvSpPr>
            <a:spLocks noGrp="1"/>
          </p:cNvSpPr>
          <p:nvPr>
            <p:ph type="title"/>
          </p:nvPr>
        </p:nvSpPr>
        <p:spPr/>
        <p:txBody>
          <a:bodyPr/>
          <a:lstStyle/>
          <a:p>
            <a:r>
              <a:rPr lang="en-US" sz="4000" dirty="0">
                <a:latin typeface="+mj-lt"/>
              </a:rPr>
              <a:t>Public Facilities and Infrastructure</a:t>
            </a:r>
          </a:p>
        </p:txBody>
      </p:sp>
      <p:sp>
        <p:nvSpPr>
          <p:cNvPr id="3" name="Text Placeholder 2">
            <a:extLst>
              <a:ext uri="{FF2B5EF4-FFF2-40B4-BE49-F238E27FC236}">
                <a16:creationId xmlns:a16="http://schemas.microsoft.com/office/drawing/2014/main" id="{E85CBF4C-D9BF-D9CE-9A47-1315DFD86779}"/>
              </a:ext>
            </a:extLst>
          </p:cNvPr>
          <p:cNvSpPr>
            <a:spLocks noGrp="1"/>
          </p:cNvSpPr>
          <p:nvPr>
            <p:ph type="body" sz="quarter" idx="10"/>
          </p:nvPr>
        </p:nvSpPr>
        <p:spPr>
          <a:xfrm>
            <a:off x="35652" y="990600"/>
            <a:ext cx="11379200" cy="5181600"/>
          </a:xfrm>
        </p:spPr>
        <p:txBody>
          <a:bodyPr/>
          <a:lstStyle/>
          <a:p>
            <a:pPr marL="0" indent="0">
              <a:buNone/>
            </a:pPr>
            <a:r>
              <a:rPr lang="en-US" dirty="0">
                <a:latin typeface="+mj-lt"/>
              </a:rPr>
              <a:t>Construction of Eva W. Mack Community Hub (completed May 2023)</a:t>
            </a:r>
          </a:p>
        </p:txBody>
      </p:sp>
      <p:pic>
        <p:nvPicPr>
          <p:cNvPr id="4" name="Picture 3" descr="A picture containing outdoor, building, sky, curb&#10;&#10;Description automatically generated">
            <a:extLst>
              <a:ext uri="{FF2B5EF4-FFF2-40B4-BE49-F238E27FC236}">
                <a16:creationId xmlns:a16="http://schemas.microsoft.com/office/drawing/2014/main" id="{90630DFF-F9BB-9E46-ED9B-EA2E32F9D8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52" y="1395581"/>
            <a:ext cx="4168824" cy="2735580"/>
          </a:xfrm>
          <a:prstGeom prst="rect">
            <a:avLst/>
          </a:prstGeom>
        </p:spPr>
      </p:pic>
      <p:pic>
        <p:nvPicPr>
          <p:cNvPr id="6" name="Picture 5" descr="A group of people standing in a room&#10;&#10;Description automatically generated">
            <a:extLst>
              <a:ext uri="{FF2B5EF4-FFF2-40B4-BE49-F238E27FC236}">
                <a16:creationId xmlns:a16="http://schemas.microsoft.com/office/drawing/2014/main" id="{092863ED-A1EA-0259-1335-BDCA9E306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52" y="4189428"/>
            <a:ext cx="4168824" cy="2602230"/>
          </a:xfrm>
          <a:prstGeom prst="rect">
            <a:avLst/>
          </a:prstGeom>
        </p:spPr>
      </p:pic>
      <p:pic>
        <p:nvPicPr>
          <p:cNvPr id="7" name="Picture 6">
            <a:extLst>
              <a:ext uri="{FF2B5EF4-FFF2-40B4-BE49-F238E27FC236}">
                <a16:creationId xmlns:a16="http://schemas.microsoft.com/office/drawing/2014/main" id="{375DD9DF-C682-A14D-768C-221BF3F87D66}"/>
              </a:ext>
            </a:extLst>
          </p:cNvPr>
          <p:cNvPicPr>
            <a:picLocks noChangeAspect="1"/>
          </p:cNvPicPr>
          <p:nvPr/>
        </p:nvPicPr>
        <p:blipFill>
          <a:blip r:embed="rId4"/>
          <a:stretch>
            <a:fillRect/>
          </a:stretch>
        </p:blipFill>
        <p:spPr>
          <a:xfrm>
            <a:off x="4348449" y="1395580"/>
            <a:ext cx="3798137" cy="5396077"/>
          </a:xfrm>
          <a:prstGeom prst="rect">
            <a:avLst/>
          </a:prstGeom>
        </p:spPr>
      </p:pic>
      <p:pic>
        <p:nvPicPr>
          <p:cNvPr id="9" name="Picture 8" descr="A person standing at a podium with microphones&#10;&#10;Description automatically generated">
            <a:extLst>
              <a:ext uri="{FF2B5EF4-FFF2-40B4-BE49-F238E27FC236}">
                <a16:creationId xmlns:a16="http://schemas.microsoft.com/office/drawing/2014/main" id="{460BC489-7A51-AE95-0535-EC089E7900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0560" y="1395581"/>
            <a:ext cx="3865788" cy="2735580"/>
          </a:xfrm>
          <a:prstGeom prst="rect">
            <a:avLst/>
          </a:prstGeom>
        </p:spPr>
      </p:pic>
      <p:pic>
        <p:nvPicPr>
          <p:cNvPr id="10" name="Picture 9" descr="A picture containing tree, outdoor, ground, grass&#10;&#10;Description automatically generated">
            <a:extLst>
              <a:ext uri="{FF2B5EF4-FFF2-40B4-BE49-F238E27FC236}">
                <a16:creationId xmlns:a16="http://schemas.microsoft.com/office/drawing/2014/main" id="{18C79C61-FA76-FE3F-9441-8F81729D25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0559" y="4229620"/>
            <a:ext cx="3865788" cy="2567940"/>
          </a:xfrm>
          <a:prstGeom prst="rect">
            <a:avLst/>
          </a:prstGeom>
        </p:spPr>
      </p:pic>
    </p:spTree>
    <p:extLst>
      <p:ext uri="{BB962C8B-B14F-4D97-AF65-F5344CB8AC3E}">
        <p14:creationId xmlns:p14="http://schemas.microsoft.com/office/powerpoint/2010/main" val="2813562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097D9-C9F6-AF85-962D-1FAD02AA4A8F}"/>
              </a:ext>
            </a:extLst>
          </p:cNvPr>
          <p:cNvSpPr>
            <a:spLocks noGrp="1"/>
          </p:cNvSpPr>
          <p:nvPr>
            <p:ph type="title"/>
          </p:nvPr>
        </p:nvSpPr>
        <p:spPr/>
        <p:txBody>
          <a:bodyPr/>
          <a:lstStyle/>
          <a:p>
            <a:r>
              <a:rPr lang="en-US" sz="4000" dirty="0">
                <a:latin typeface="+mj-lt"/>
              </a:rPr>
              <a:t>Public Facilities and Infrastructure</a:t>
            </a:r>
            <a:endParaRPr lang="en-US" sz="4000" dirty="0"/>
          </a:p>
        </p:txBody>
      </p:sp>
      <p:sp>
        <p:nvSpPr>
          <p:cNvPr id="3" name="Text Placeholder 2">
            <a:extLst>
              <a:ext uri="{FF2B5EF4-FFF2-40B4-BE49-F238E27FC236}">
                <a16:creationId xmlns:a16="http://schemas.microsoft.com/office/drawing/2014/main" id="{FA0AA059-C8A2-B58C-13D6-A851C1BE39BB}"/>
              </a:ext>
            </a:extLst>
          </p:cNvPr>
          <p:cNvSpPr>
            <a:spLocks noGrp="1"/>
          </p:cNvSpPr>
          <p:nvPr>
            <p:ph type="body" sz="quarter" idx="10"/>
          </p:nvPr>
        </p:nvSpPr>
        <p:spPr/>
        <p:txBody>
          <a:bodyPr/>
          <a:lstStyle/>
          <a:p>
            <a:pPr marL="0" indent="0">
              <a:buNone/>
            </a:pPr>
            <a:r>
              <a:rPr lang="en-US" dirty="0">
                <a:latin typeface="+mn-lt"/>
              </a:rPr>
              <a:t>Clear Lake Multipurpose Trail Improvements</a:t>
            </a:r>
          </a:p>
          <a:p>
            <a:r>
              <a:rPr lang="en-US" dirty="0">
                <a:latin typeface="+mj-lt"/>
              </a:rPr>
              <a:t>Approximately 6,000 foot-long, 10ft wide concrete paved path and boardwalk along the western shoreline of Clear Lake. Connecting PB Lakes Blvd. to Okeechobee Blvd for increased recreational opportunities, safe and convenient bicycle, and pedestrian access. </a:t>
            </a:r>
          </a:p>
          <a:p>
            <a:endParaRPr lang="en-US" dirty="0"/>
          </a:p>
        </p:txBody>
      </p:sp>
      <p:pic>
        <p:nvPicPr>
          <p:cNvPr id="4" name="Picture 3" descr="A picture containing tree, outdoor&#10;&#10;Description automatically generated">
            <a:extLst>
              <a:ext uri="{FF2B5EF4-FFF2-40B4-BE49-F238E27FC236}">
                <a16:creationId xmlns:a16="http://schemas.microsoft.com/office/drawing/2014/main" id="{EBA946BA-509B-4D26-1895-E343BE32D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9005" y="2862580"/>
            <a:ext cx="3652520" cy="2966720"/>
          </a:xfrm>
          <a:prstGeom prst="rect">
            <a:avLst/>
          </a:prstGeom>
        </p:spPr>
      </p:pic>
      <p:pic>
        <p:nvPicPr>
          <p:cNvPr id="5" name="Picture 4" descr="A picture containing outdoor, nature, day&#10;&#10;Description automatically generated">
            <a:extLst>
              <a:ext uri="{FF2B5EF4-FFF2-40B4-BE49-F238E27FC236}">
                <a16:creationId xmlns:a16="http://schemas.microsoft.com/office/drawing/2014/main" id="{A3BB8AD7-8502-9954-C74A-EAE0CB02E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04131" y="2899678"/>
            <a:ext cx="3663713" cy="2903717"/>
          </a:xfrm>
          <a:prstGeom prst="rect">
            <a:avLst/>
          </a:prstGeom>
        </p:spPr>
      </p:pic>
      <p:pic>
        <p:nvPicPr>
          <p:cNvPr id="6" name="Picture 5" descr="A picture containing outdoor, road&#10;&#10;Description automatically generated">
            <a:extLst>
              <a:ext uri="{FF2B5EF4-FFF2-40B4-BE49-F238E27FC236}">
                <a16:creationId xmlns:a16="http://schemas.microsoft.com/office/drawing/2014/main" id="{343BC9C0-763A-9888-2B7D-6C31B3F82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760463" y="2894081"/>
            <a:ext cx="3652520" cy="2903718"/>
          </a:xfrm>
          <a:prstGeom prst="rect">
            <a:avLst/>
          </a:prstGeom>
        </p:spPr>
      </p:pic>
    </p:spTree>
    <p:extLst>
      <p:ext uri="{BB962C8B-B14F-4D97-AF65-F5344CB8AC3E}">
        <p14:creationId xmlns:p14="http://schemas.microsoft.com/office/powerpoint/2010/main" val="3939889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F2C2-101E-AE3B-5462-73D60735163F}"/>
              </a:ext>
            </a:extLst>
          </p:cNvPr>
          <p:cNvSpPr>
            <a:spLocks noGrp="1"/>
          </p:cNvSpPr>
          <p:nvPr>
            <p:ph type="title"/>
          </p:nvPr>
        </p:nvSpPr>
        <p:spPr/>
        <p:txBody>
          <a:bodyPr/>
          <a:lstStyle/>
          <a:p>
            <a:r>
              <a:rPr lang="en-US" sz="4000" dirty="0">
                <a:latin typeface="+mj-lt"/>
              </a:rPr>
              <a:t>Affordable Housing</a:t>
            </a:r>
          </a:p>
        </p:txBody>
      </p:sp>
      <p:sp>
        <p:nvSpPr>
          <p:cNvPr id="3" name="Text Placeholder 2">
            <a:extLst>
              <a:ext uri="{FF2B5EF4-FFF2-40B4-BE49-F238E27FC236}">
                <a16:creationId xmlns:a16="http://schemas.microsoft.com/office/drawing/2014/main" id="{3980818F-92AB-EDB7-9338-AAF1C934F98E}"/>
              </a:ext>
            </a:extLst>
          </p:cNvPr>
          <p:cNvSpPr>
            <a:spLocks noGrp="1"/>
          </p:cNvSpPr>
          <p:nvPr>
            <p:ph type="body" sz="quarter" idx="10"/>
          </p:nvPr>
        </p:nvSpPr>
        <p:spPr>
          <a:xfrm>
            <a:off x="353773" y="1332678"/>
            <a:ext cx="6764075" cy="5181600"/>
          </a:xfrm>
        </p:spPr>
        <p:txBody>
          <a:bodyPr/>
          <a:lstStyle/>
          <a:p>
            <a:r>
              <a:rPr lang="en-US" b="1" dirty="0">
                <a:latin typeface="+mj-lt"/>
              </a:rPr>
              <a:t>HOPWA/ HOPWA-CV</a:t>
            </a:r>
          </a:p>
          <a:p>
            <a:pPr lvl="1"/>
            <a:r>
              <a:rPr lang="en-US" sz="1800" dirty="0">
                <a:effectLst/>
                <a:latin typeface="+mj-lt"/>
                <a:ea typeface="Calibri" panose="020F0502020204030204" pitchFamily="34" charset="0"/>
                <a:cs typeface="Times New Roman" panose="02020603050405020304" pitchFamily="18" charset="0"/>
              </a:rPr>
              <a:t>Provided </a:t>
            </a:r>
            <a:r>
              <a:rPr lang="en-US" sz="1800" dirty="0">
                <a:solidFill>
                  <a:srgbClr val="FFFF00"/>
                </a:solidFill>
                <a:effectLst/>
                <a:latin typeface="+mj-lt"/>
                <a:ea typeface="Calibri" panose="020F0502020204030204" pitchFamily="34" charset="0"/>
                <a:cs typeface="Times New Roman" panose="02020603050405020304" pitchFamily="18" charset="0"/>
              </a:rPr>
              <a:t>tenant-based rental assistance and supportive services </a:t>
            </a:r>
            <a:r>
              <a:rPr lang="en-US" sz="1800" dirty="0">
                <a:effectLst/>
                <a:latin typeface="+mj-lt"/>
                <a:ea typeface="Calibri" panose="020F0502020204030204" pitchFamily="34" charset="0"/>
                <a:cs typeface="Times New Roman" panose="02020603050405020304" pitchFamily="18" charset="0"/>
              </a:rPr>
              <a:t>to individuals and families living with HIV/AIDS through a program administered by the Palm Beach County Housing Authority</a:t>
            </a:r>
            <a:r>
              <a:rPr lang="en-US" dirty="0">
                <a:latin typeface="+mj-lt"/>
              </a:rPr>
              <a:t>: </a:t>
            </a:r>
            <a:r>
              <a:rPr lang="en-US" b="1" dirty="0">
                <a:latin typeface="+mj-lt"/>
              </a:rPr>
              <a:t>226 households assisted</a:t>
            </a:r>
          </a:p>
          <a:p>
            <a:pPr marL="457200" lvl="1" indent="0">
              <a:buNone/>
            </a:pPr>
            <a:endParaRPr lang="en-US" dirty="0">
              <a:latin typeface="+mj-lt"/>
            </a:endParaRPr>
          </a:p>
          <a:p>
            <a:pPr lvl="1"/>
            <a:r>
              <a:rPr lang="en-US" sz="1800" dirty="0">
                <a:effectLst/>
                <a:latin typeface="Calibri" panose="020F0502020204030204" pitchFamily="34" charset="0"/>
                <a:ea typeface="Calibri" panose="020F0502020204030204" pitchFamily="34" charset="0"/>
                <a:cs typeface="Times New Roman" panose="02020603050405020304" pitchFamily="18" charset="0"/>
              </a:rPr>
              <a:t>Provided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short-term rent/ mortgage/ utility assistance and hotel/motel leasing </a:t>
            </a:r>
            <a:r>
              <a:rPr lang="en-US" sz="1800" dirty="0">
                <a:effectLst/>
                <a:latin typeface="Calibri" panose="020F0502020204030204" pitchFamily="34" charset="0"/>
                <a:ea typeface="Calibri" panose="020F0502020204030204" pitchFamily="34" charset="0"/>
                <a:cs typeface="Times New Roman" panose="02020603050405020304" pitchFamily="18" charset="0"/>
              </a:rPr>
              <a:t>to individuals living with HIV/AIDS and impacted by COVID-19</a:t>
            </a:r>
            <a:r>
              <a:rPr lang="en-US" dirty="0">
                <a:latin typeface="+mj-lt"/>
              </a:rPr>
              <a:t>: </a:t>
            </a:r>
            <a:r>
              <a:rPr lang="en-US" b="1" dirty="0">
                <a:latin typeface="+mj-lt"/>
              </a:rPr>
              <a:t>41 persons assisted</a:t>
            </a:r>
          </a:p>
          <a:p>
            <a:pPr marL="457200" lvl="1" indent="0">
              <a:buNone/>
            </a:pPr>
            <a:endParaRPr lang="en-US" dirty="0">
              <a:latin typeface="+mj-lt"/>
            </a:endParaRPr>
          </a:p>
          <a:p>
            <a:pPr lvl="1"/>
            <a:r>
              <a:rPr lang="en-US" sz="1800" dirty="0">
                <a:effectLst/>
                <a:latin typeface="Calibri" panose="020F0502020204030204" pitchFamily="34" charset="0"/>
                <a:ea typeface="Calibri" panose="020F0502020204030204" pitchFamily="34" charset="0"/>
                <a:cs typeface="Times New Roman" panose="02020603050405020304" pitchFamily="18" charset="0"/>
              </a:rPr>
              <a:t>Utilized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permanent housing placement </a:t>
            </a:r>
            <a:r>
              <a:rPr lang="en-US" sz="1800" dirty="0">
                <a:effectLst/>
                <a:latin typeface="Calibri" panose="020F0502020204030204" pitchFamily="34" charset="0"/>
                <a:ea typeface="Calibri" panose="020F0502020204030204" pitchFamily="34" charset="0"/>
                <a:cs typeface="Times New Roman" panose="02020603050405020304" pitchFamily="18" charset="0"/>
              </a:rPr>
              <a:t>funds to establish households in housing units by paying security deposits through a program implemented by the PBC Community Services Department: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9 persons assisted</a:t>
            </a:r>
            <a:endParaRPr lang="en-US" b="1" dirty="0"/>
          </a:p>
        </p:txBody>
      </p:sp>
      <p:pic>
        <p:nvPicPr>
          <p:cNvPr id="5" name="Picture 4" descr="A red ribbon next to a house&#10;&#10;Description automatically generated">
            <a:extLst>
              <a:ext uri="{FF2B5EF4-FFF2-40B4-BE49-F238E27FC236}">
                <a16:creationId xmlns:a16="http://schemas.microsoft.com/office/drawing/2014/main" id="{DA710075-563C-04CC-EDF0-78E90901F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101" y="2137575"/>
            <a:ext cx="2348255" cy="1350631"/>
          </a:xfrm>
          <a:prstGeom prst="rect">
            <a:avLst/>
          </a:prstGeom>
        </p:spPr>
      </p:pic>
      <p:pic>
        <p:nvPicPr>
          <p:cNvPr id="1026" name="Picture 2" descr="Palm Beach County Housing Authority ...">
            <a:extLst>
              <a:ext uri="{FF2B5EF4-FFF2-40B4-BE49-F238E27FC236}">
                <a16:creationId xmlns:a16="http://schemas.microsoft.com/office/drawing/2014/main" id="{BBF245A5-1F3F-2660-3128-FE6676AE2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9063" y="2263009"/>
            <a:ext cx="134302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a:extLst>
              <a:ext uri="{FF2B5EF4-FFF2-40B4-BE49-F238E27FC236}">
                <a16:creationId xmlns:a16="http://schemas.microsoft.com/office/drawing/2014/main" id="{8005CEFE-814E-9F5F-EC1D-1408F5FC7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384" y="3923478"/>
            <a:ext cx="3204811" cy="1437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841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26658</TotalTime>
  <Words>1284</Words>
  <Application>Microsoft Office PowerPoint</Application>
  <PresentationFormat>Widescreen</PresentationFormat>
  <Paragraphs>179</Paragraphs>
  <Slides>19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ArialMT</vt:lpstr>
      <vt:lpstr>Calibri</vt:lpstr>
      <vt:lpstr>Verdana</vt:lpstr>
      <vt:lpstr>Wingdings</vt:lpstr>
      <vt:lpstr>Office Theme</vt:lpstr>
      <vt:lpstr>FY 2024-2025 Annual Action Plan</vt:lpstr>
      <vt:lpstr>Agenda</vt:lpstr>
      <vt:lpstr>Consolidated Planning Process</vt:lpstr>
      <vt:lpstr>Annual Action Plan</vt:lpstr>
      <vt:lpstr>PowerPoint Presentation</vt:lpstr>
      <vt:lpstr>Summary of PY22 Annual Performance Report</vt:lpstr>
      <vt:lpstr>Public Facilities and Infrastructure</vt:lpstr>
      <vt:lpstr>Public Facilities and Infrastructure</vt:lpstr>
      <vt:lpstr>Affordable Housing</vt:lpstr>
      <vt:lpstr>Affordable Housing Projects Completed</vt:lpstr>
      <vt:lpstr>Homelessness/Public Services</vt:lpstr>
      <vt:lpstr>Homelessness/Public Services</vt:lpstr>
      <vt:lpstr>PowerPoint Presentation</vt:lpstr>
      <vt:lpstr>2024 Action Plan - CDBG</vt:lpstr>
      <vt:lpstr>2024 Action Plan - HOME</vt:lpstr>
      <vt:lpstr>2024 Action Plan - HOPWA</vt:lpstr>
      <vt:lpstr>What’s Ahead for the Action Plan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Roach</dc:creator>
  <cp:lastModifiedBy>Kimberly S. Spence</cp:lastModifiedBy>
  <cp:revision>120</cp:revision>
  <cp:lastPrinted>2021-09-07T19:55:02Z</cp:lastPrinted>
  <dcterms:created xsi:type="dcterms:W3CDTF">2015-05-19T12:34:59Z</dcterms:created>
  <dcterms:modified xsi:type="dcterms:W3CDTF">2024-06-11T18:11:21Z</dcterms:modified>
</cp:coreProperties>
</file>